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94" r:id="rId2"/>
    <p:sldId id="297" r:id="rId3"/>
    <p:sldId id="375" r:id="rId4"/>
    <p:sldId id="376" r:id="rId5"/>
    <p:sldId id="378" r:id="rId6"/>
    <p:sldId id="678" r:id="rId7"/>
    <p:sldId id="679" r:id="rId8"/>
    <p:sldId id="302" r:id="rId9"/>
    <p:sldId id="379" r:id="rId10"/>
    <p:sldId id="303" r:id="rId11"/>
    <p:sldId id="305" r:id="rId12"/>
    <p:sldId id="304" r:id="rId13"/>
    <p:sldId id="680" r:id="rId14"/>
    <p:sldId id="299" r:id="rId15"/>
    <p:sldId id="681" r:id="rId16"/>
    <p:sldId id="682" r:id="rId17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8621"/>
    <a:srgbClr val="00A558"/>
    <a:srgbClr val="F4F2DC"/>
    <a:srgbClr val="ED2C26"/>
    <a:srgbClr val="F8C02C"/>
    <a:srgbClr val="0B7FC3"/>
    <a:srgbClr val="2042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10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3894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3418FF-9E1B-4D47-9632-FFC768FB4E56}" type="datetimeFigureOut">
              <a:rPr lang="en-US" smtClean="0"/>
              <a:t>6/29/2026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AED2BA-E7BF-4A3D-A627-7CDAAE1797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709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3113" y="328613"/>
            <a:ext cx="5302250" cy="29829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27322" y="3495554"/>
            <a:ext cx="6620720" cy="5347504"/>
          </a:xfrm>
        </p:spPr>
        <p:txBody>
          <a:bodyPr/>
          <a:lstStyle/>
          <a:p>
            <a:pPr fontAlgn="base"/>
            <a:r>
              <a:rPr lang="en-US" sz="1300" dirty="0">
                <a:latin typeface="Century Gothic" panose="020B0502020202020204" pitchFamily="34" charset="0"/>
              </a:rPr>
              <a:t>City staff is requesting approval of the type of non-motorized facility to install as with the 2028 Upton Drive Reconstruction Project, this evening.</a:t>
            </a:r>
          </a:p>
          <a:p>
            <a:pPr fontAlgn="base"/>
            <a:endParaRPr lang="en-US" sz="1300" dirty="0">
              <a:latin typeface="Century Gothic" panose="020B0502020202020204" pitchFamily="34" charset="0"/>
            </a:endParaRPr>
          </a:p>
          <a:p>
            <a:pPr fontAlgn="base"/>
            <a:r>
              <a:rPr lang="en-US" sz="1300" dirty="0">
                <a:latin typeface="Century Gothic" panose="020B0502020202020204" pitchFamily="34" charset="0"/>
              </a:rPr>
              <a:t>You can see the project limits include Upton Drive from Momany Drive to the northern city limits.</a:t>
            </a:r>
          </a:p>
          <a:p>
            <a:pPr fontAlgn="base"/>
            <a:endParaRPr lang="en-US" sz="1300" dirty="0">
              <a:latin typeface="Century Gothic" panose="020B0502020202020204" pitchFamily="34" charset="0"/>
            </a:endParaRPr>
          </a:p>
          <a:p>
            <a:pPr fontAlgn="base"/>
            <a:r>
              <a:rPr lang="en-US" sz="1300" dirty="0">
                <a:latin typeface="Century Gothic" panose="020B0502020202020204" pitchFamily="34" charset="0"/>
              </a:rPr>
              <a:t>One of the challenges on this project is the narrow right-of-way width on Upton from Momany Drive to the Edgewater Dunes Parkway-Upton Drive North intersection.</a:t>
            </a:r>
          </a:p>
          <a:p>
            <a:pPr fontAlgn="base"/>
            <a:endParaRPr lang="en-US" sz="1300" dirty="0">
              <a:latin typeface="Century Gothic" panose="020B0502020202020204" pitchFamily="34" charset="0"/>
            </a:endParaRPr>
          </a:p>
          <a:p>
            <a:pPr fontAlgn="base"/>
            <a:endParaRPr lang="en-US" sz="1300" dirty="0">
              <a:latin typeface="Century Gothic" panose="020B0502020202020204" pitchFamily="34" charset="0"/>
            </a:endParaRPr>
          </a:p>
          <a:p>
            <a:pPr fontAlgn="base"/>
            <a:endParaRPr lang="en-US" sz="1300" dirty="0">
              <a:latin typeface="Century Gothic" panose="020B0502020202020204" pitchFamily="34" charset="0"/>
            </a:endParaRPr>
          </a:p>
          <a:p>
            <a:pPr fontAlgn="base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AED2BA-E7BF-4A3D-A627-7CDAAE17971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4091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52091C-490A-322C-407A-F8466FD1B9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660FEF-1107-559C-4FEB-32FA942A40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73113" y="328613"/>
            <a:ext cx="5302250" cy="2982912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FEC7A8-0D78-AE8C-31EE-FC841C0354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7322" y="3495554"/>
            <a:ext cx="6620720" cy="5347504"/>
          </a:xfrm>
        </p:spPr>
        <p:txBody>
          <a:bodyPr/>
          <a:lstStyle/>
          <a:p>
            <a:pPr fontAlgn="base"/>
            <a:r>
              <a:rPr lang="en-US" sz="1300" dirty="0">
                <a:latin typeface="Century Gothic" panose="020B0502020202020204" pitchFamily="34" charset="0"/>
              </a:rPr>
              <a:t>This is a list of the pros and cons of each of the concepts.</a:t>
            </a:r>
          </a:p>
          <a:p>
            <a:pPr fontAlgn="base"/>
            <a:endParaRPr lang="en-US" sz="1300" dirty="0">
              <a:latin typeface="Century Gothic" panose="020B0502020202020204" pitchFamily="34" charset="0"/>
            </a:endParaRPr>
          </a:p>
          <a:p>
            <a:pPr fontAlgn="base"/>
            <a:r>
              <a:rPr lang="en-US" sz="1300" dirty="0">
                <a:latin typeface="Century Gothic" panose="020B0502020202020204" pitchFamily="34" charset="0"/>
              </a:rPr>
              <a:t>I will skip to 3 and 4 because there was a strong preference for on-street parking, eliminating concepts 1 and 2 from consideration.</a:t>
            </a:r>
          </a:p>
          <a:p>
            <a:pPr fontAlgn="base"/>
            <a:br>
              <a:rPr lang="en-US" sz="1300" dirty="0">
                <a:latin typeface="Century Gothic" panose="020B0502020202020204" pitchFamily="34" charset="0"/>
              </a:rPr>
            </a:br>
            <a:r>
              <a:rPr lang="en-US" sz="1300" dirty="0">
                <a:latin typeface="Century Gothic" panose="020B0502020202020204" pitchFamily="34" charset="0"/>
              </a:rPr>
              <a:t>Read the concepts.</a:t>
            </a:r>
          </a:p>
          <a:p>
            <a:pPr fontAlgn="base"/>
            <a:endParaRPr lang="en-US" sz="1300" dirty="0">
              <a:latin typeface="Century Gothic" panose="020B0502020202020204" pitchFamily="34" charset="0"/>
            </a:endParaRPr>
          </a:p>
          <a:p>
            <a:pPr fontAlgn="base"/>
            <a:endParaRPr lang="en-US" sz="1300" dirty="0">
              <a:latin typeface="Century Gothic" panose="020B0502020202020204" pitchFamily="34" charset="0"/>
            </a:endParaRPr>
          </a:p>
          <a:p>
            <a:pPr fontAlgn="base"/>
            <a:endParaRPr lang="en-US" sz="1300" dirty="0">
              <a:latin typeface="Century Gothic" panose="020B0502020202020204" pitchFamily="34" charset="0"/>
            </a:endParaRPr>
          </a:p>
          <a:p>
            <a:pPr fontAlgn="base"/>
            <a:r>
              <a:rPr lang="en-US" sz="1300" dirty="0">
                <a:latin typeface="Century Gothic" panose="020B0502020202020204" pitchFamily="34" charset="0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E6E210-76AB-A1F0-6DCA-0E4ACF2444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AED2BA-E7BF-4A3D-A627-7CDAAE17971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2805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5FF10D-FD99-993D-5544-8C4B078521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0BB557-1C4C-3863-C54B-5D5C84A37D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73113" y="328613"/>
            <a:ext cx="5302250" cy="2982912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D4997A-8E90-1B5A-115F-74EE77BE0C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7322" y="3495554"/>
            <a:ext cx="6620720" cy="5347504"/>
          </a:xfrm>
        </p:spPr>
        <p:txBody>
          <a:bodyPr/>
          <a:lstStyle/>
          <a:p>
            <a:pPr fontAlgn="base"/>
            <a:endParaRPr lang="en-US" sz="1300" dirty="0">
              <a:latin typeface="Century Gothic" panose="020B0502020202020204" pitchFamily="34" charset="0"/>
            </a:endParaRPr>
          </a:p>
          <a:p>
            <a:pPr fontAlgn="base"/>
            <a:r>
              <a:rPr lang="en-US" sz="1300" dirty="0">
                <a:latin typeface="Century Gothic" panose="020B0502020202020204" pitchFamily="34" charset="0"/>
              </a:rPr>
              <a:t>The City received a high volume of thoughtful comments by email and at the Open House held on November 12, 2025, including questions that required gathering additional information and fieldwork.</a:t>
            </a:r>
          </a:p>
          <a:p>
            <a:pPr fontAlgn="base"/>
            <a:endParaRPr lang="en-US" sz="1300" dirty="0">
              <a:latin typeface="Century Gothic" panose="020B0502020202020204" pitchFamily="34" charset="0"/>
            </a:endParaRPr>
          </a:p>
          <a:p>
            <a:pPr fontAlgn="base"/>
            <a:r>
              <a:rPr lang="en-US" sz="1300" dirty="0">
                <a:latin typeface="Century Gothic" panose="020B0502020202020204" pitchFamily="34" charset="0"/>
              </a:rPr>
              <a:t>The time between the 1</a:t>
            </a:r>
            <a:r>
              <a:rPr lang="en-US" sz="1300" baseline="30000" dirty="0">
                <a:latin typeface="Century Gothic" panose="020B0502020202020204" pitchFamily="34" charset="0"/>
              </a:rPr>
              <a:t>st</a:t>
            </a:r>
            <a:r>
              <a:rPr lang="en-US" sz="1300" dirty="0">
                <a:latin typeface="Century Gothic" panose="020B0502020202020204" pitchFamily="34" charset="0"/>
              </a:rPr>
              <a:t> and 2</a:t>
            </a:r>
            <a:r>
              <a:rPr lang="en-US" sz="1300" baseline="30000" dirty="0">
                <a:latin typeface="Century Gothic" panose="020B0502020202020204" pitchFamily="34" charset="0"/>
              </a:rPr>
              <a:t>nd</a:t>
            </a:r>
            <a:r>
              <a:rPr lang="en-US" sz="1300" dirty="0">
                <a:latin typeface="Century Gothic" panose="020B0502020202020204" pitchFamily="34" charset="0"/>
              </a:rPr>
              <a:t> Open Houses gave us time to gather information from AEP and fill in some of the survey gaps that they had not collected.</a:t>
            </a:r>
          </a:p>
          <a:p>
            <a:pPr fontAlgn="base"/>
            <a:endParaRPr lang="en-US" sz="1300" dirty="0">
              <a:latin typeface="Century Gothic" panose="020B0502020202020204" pitchFamily="34" charset="0"/>
            </a:endParaRPr>
          </a:p>
          <a:p>
            <a:pPr fontAlgn="base"/>
            <a:r>
              <a:rPr lang="en-US" sz="1300" dirty="0">
                <a:latin typeface="Century Gothic" panose="020B0502020202020204" pitchFamily="34" charset="0"/>
              </a:rPr>
              <a:t>Read the slide.</a:t>
            </a:r>
          </a:p>
          <a:p>
            <a:pPr fontAlgn="base"/>
            <a:endParaRPr lang="en-US" sz="1300" dirty="0">
              <a:latin typeface="Century Gothic" panose="020B0502020202020204" pitchFamily="34" charset="0"/>
            </a:endParaRPr>
          </a:p>
          <a:p>
            <a:pPr fontAlgn="base"/>
            <a:r>
              <a:rPr lang="en-US" sz="1300" dirty="0">
                <a:latin typeface="Century Gothic" panose="020B0502020202020204" pitchFamily="34" charset="0"/>
              </a:rPr>
              <a:t>Golf carts – we will add bollards at strategic locations.</a:t>
            </a:r>
          </a:p>
          <a:p>
            <a:pPr fontAlgn="base"/>
            <a:endParaRPr lang="en-US" sz="1300" dirty="0">
              <a:latin typeface="Century Gothic" panose="020B0502020202020204" pitchFamily="34" charset="0"/>
            </a:endParaRPr>
          </a:p>
          <a:p>
            <a:pPr fontAlgn="base"/>
            <a:r>
              <a:rPr lang="en-US" sz="1300" dirty="0">
                <a:latin typeface="Century Gothic" panose="020B0502020202020204" pitchFamily="34" charset="0"/>
              </a:rPr>
              <a:t>E Bikes – A policy is already in work by Public Safety Director Neubecker and City Attorney Schmidt.</a:t>
            </a:r>
          </a:p>
          <a:p>
            <a:pPr fontAlgn="base"/>
            <a:endParaRPr lang="en-US" sz="1300" dirty="0">
              <a:latin typeface="Century Gothic" panose="020B0502020202020204" pitchFamily="34" charset="0"/>
            </a:endParaRPr>
          </a:p>
          <a:p>
            <a:pPr fontAlgn="base"/>
            <a:endParaRPr lang="en-US" sz="1300" dirty="0">
              <a:latin typeface="Century Gothic" panose="020B0502020202020204" pitchFamily="34" charset="0"/>
            </a:endParaRPr>
          </a:p>
          <a:p>
            <a:pPr fontAlgn="base"/>
            <a:endParaRPr lang="en-US" sz="1300" dirty="0">
              <a:latin typeface="Century Gothic" panose="020B0502020202020204" pitchFamily="34" charset="0"/>
            </a:endParaRPr>
          </a:p>
          <a:p>
            <a:pPr fontAlgn="base"/>
            <a:r>
              <a:rPr lang="en-US" sz="1300" dirty="0">
                <a:latin typeface="Century Gothic" panose="020B0502020202020204" pitchFamily="34" charset="0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A5F979-BBE2-999A-690B-CAF1B4BCB1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AED2BA-E7BF-4A3D-A627-7CDAAE17971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94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91A0D7-CD24-0E14-E579-4E47256BE1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64E695-45A9-1F2D-6D70-A312AAD79C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73113" y="328613"/>
            <a:ext cx="5302250" cy="2982912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78C479-061B-F752-B700-FB6C4233C3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7322" y="3495554"/>
            <a:ext cx="6620720" cy="5347504"/>
          </a:xfrm>
        </p:spPr>
        <p:txBody>
          <a:bodyPr/>
          <a:lstStyle/>
          <a:p>
            <a:pPr fontAlgn="base"/>
            <a:r>
              <a:rPr lang="en-US" sz="1300" dirty="0">
                <a:latin typeface="Century Gothic" panose="020B0502020202020204" pitchFamily="34" charset="0"/>
              </a:rPr>
              <a:t>Read through the numbers.</a:t>
            </a:r>
          </a:p>
          <a:p>
            <a:pPr fontAlgn="base"/>
            <a:endParaRPr lang="en-US" sz="1300" dirty="0">
              <a:latin typeface="Century Gothic" panose="020B0502020202020204" pitchFamily="34" charset="0"/>
            </a:endParaRPr>
          </a:p>
          <a:p>
            <a:pPr fontAlgn="base"/>
            <a:r>
              <a:rPr lang="en-US" sz="1300" dirty="0">
                <a:latin typeface="Century Gothic" panose="020B0502020202020204" pitchFamily="34" charset="0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F0A1E2-A832-15BA-0CF6-9BE1336387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AED2BA-E7BF-4A3D-A627-7CDAAE17971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9738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475BDD-5688-8CE9-E7B0-95BD4E0538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2C7C92-F78E-A9AF-5EFF-3077C2295D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73113" y="328613"/>
            <a:ext cx="5302250" cy="2982912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5F35DE5-5A7A-AC1F-8179-CC3268C145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7322" y="3495554"/>
            <a:ext cx="6620720" cy="5347504"/>
          </a:xfrm>
        </p:spPr>
        <p:txBody>
          <a:bodyPr/>
          <a:lstStyle/>
          <a:p>
            <a:pPr fontAlgn="base"/>
            <a:r>
              <a:rPr lang="en-US" sz="1300" dirty="0">
                <a:latin typeface="Century Gothic" panose="020B0502020202020204" pitchFamily="34" charset="0"/>
              </a:rPr>
              <a:t>Read the slide.</a:t>
            </a:r>
          </a:p>
          <a:p>
            <a:pPr fontAlgn="base"/>
            <a:endParaRPr lang="en-US" sz="1300" dirty="0">
              <a:latin typeface="Century Gothic" panose="020B0502020202020204" pitchFamily="34" charset="0"/>
            </a:endParaRPr>
          </a:p>
          <a:p>
            <a:pPr fontAlgn="base"/>
            <a:endParaRPr lang="en-US" sz="1300" dirty="0">
              <a:latin typeface="Century Gothic" panose="020B0502020202020204" pitchFamily="34" charset="0"/>
            </a:endParaRPr>
          </a:p>
          <a:p>
            <a:pPr fontAlgn="base"/>
            <a:r>
              <a:rPr lang="en-US" sz="1300" dirty="0">
                <a:latin typeface="Century Gothic" panose="020B0502020202020204" pitchFamily="34" charset="0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482029-B457-7EC5-199C-BC327C6060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AED2BA-E7BF-4A3D-A627-7CDAAE17971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8086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82B293-11A5-CFFB-A1FE-61D2C12FB7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9094CA-15D5-85C3-2748-30D5D4C1FE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73113" y="328613"/>
            <a:ext cx="5302250" cy="2982912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01E5FF-7806-65C7-FC09-FA77497891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7322" y="3495554"/>
            <a:ext cx="6620720" cy="534750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F8ECBC-5961-16BA-80DC-8D32BD6B81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AED2BA-E7BF-4A3D-A627-7CDAAE17971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6275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7AB5B0-0C70-AF30-4C29-FAE562DF2C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5ECE55-31C9-C854-47F8-51E001051F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73113" y="328613"/>
            <a:ext cx="5302250" cy="2982912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0A3EEB-0D90-A3D0-54E7-1D2A50A947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7322" y="3495554"/>
            <a:ext cx="6620720" cy="534750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A2FA66-4098-656A-2B83-51CF1BE2AD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AED2BA-E7BF-4A3D-A627-7CDAAE17971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9650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91DF81-2F4A-4ADD-3281-57FDD1471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F8DB4F-8B65-502B-C921-5216F96EEE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73113" y="328613"/>
            <a:ext cx="5302250" cy="2982912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FA4B45-4D29-920B-208A-7F20C806C8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7322" y="3495554"/>
            <a:ext cx="6620720" cy="534750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0CDC5E-B99C-E31E-A9A5-A3102AC78B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AED2BA-E7BF-4A3D-A627-7CDAAE17971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6519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3C2547-2E9B-BF58-AC39-41AC81BD92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F3D07C-EBEA-33D1-3D58-DF1C83D328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73113" y="328613"/>
            <a:ext cx="5302250" cy="2982912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39E7E4-FBA2-2EDF-4BA9-E92A58CDC4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7322" y="3495554"/>
            <a:ext cx="6620720" cy="5347504"/>
          </a:xfrm>
        </p:spPr>
        <p:txBody>
          <a:bodyPr/>
          <a:lstStyle/>
          <a:p>
            <a:pPr fontAlgn="base"/>
            <a:r>
              <a:rPr lang="en-US" sz="1300" dirty="0">
                <a:latin typeface="Century Gothic" panose="020B0502020202020204" pitchFamily="34" charset="0"/>
              </a:rPr>
              <a:t>This is a typical City reconstruction project – read the slide.</a:t>
            </a:r>
          </a:p>
          <a:p>
            <a:pPr fontAlgn="base"/>
            <a:endParaRPr lang="en-US" sz="1300" dirty="0">
              <a:latin typeface="Century Gothic" panose="020B0502020202020204" pitchFamily="34" charset="0"/>
            </a:endParaRPr>
          </a:p>
          <a:p>
            <a:pPr fontAlgn="base"/>
            <a:r>
              <a:rPr lang="en-US" sz="1300" dirty="0">
                <a:latin typeface="Century Gothic" panose="020B0502020202020204" pitchFamily="34" charset="0"/>
              </a:rPr>
              <a:t>There are two reasons the City should install non-motorized facilities on Upton Drive and they are (next slide):</a:t>
            </a:r>
          </a:p>
          <a:p>
            <a:pPr fontAlgn="base"/>
            <a:endParaRPr lang="en-US" sz="1300" dirty="0">
              <a:latin typeface="Century Gothic" panose="020B0502020202020204" pitchFamily="34" charset="0"/>
            </a:endParaRPr>
          </a:p>
          <a:p>
            <a:pPr fontAlgn="base"/>
            <a:endParaRPr lang="en-US" sz="1300" dirty="0">
              <a:latin typeface="Century Gothic" panose="020B0502020202020204" pitchFamily="34" charset="0"/>
            </a:endParaRPr>
          </a:p>
          <a:p>
            <a:pPr fontAlgn="base"/>
            <a:r>
              <a:rPr lang="en-US" sz="1300" dirty="0">
                <a:latin typeface="Century Gothic" panose="020B0502020202020204" pitchFamily="34" charset="0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039BB7-8FB3-2AB6-4122-4746A21E24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AED2BA-E7BF-4A3D-A627-7CDAAE17971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6649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>
            <a:extLst>
              <a:ext uri="{FF2B5EF4-FFF2-40B4-BE49-F238E27FC236}">
                <a16:creationId xmlns:a16="http://schemas.microsoft.com/office/drawing/2014/main" id="{D4A94FCF-402F-A347-987C-D1702CE2D62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>
            <a:extLst>
              <a:ext uri="{FF2B5EF4-FFF2-40B4-BE49-F238E27FC236}">
                <a16:creationId xmlns:a16="http://schemas.microsoft.com/office/drawing/2014/main" id="{5669DB3F-F5A8-18AF-E9C9-0ED3441771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z="1300" dirty="0">
              <a:latin typeface="Century Gothic" panose="020B0502020202020204" pitchFamily="34" charset="0"/>
            </a:endParaRPr>
          </a:p>
          <a:p>
            <a:endParaRPr lang="en-US" altLang="en-US" sz="1300" dirty="0">
              <a:latin typeface="Century Gothic" panose="020B0502020202020204" pitchFamily="34" charset="0"/>
            </a:endParaRPr>
          </a:p>
        </p:txBody>
      </p:sp>
      <p:sp>
        <p:nvSpPr>
          <p:cNvPr id="23556" name="Slide Number Placeholder 3">
            <a:extLst>
              <a:ext uri="{FF2B5EF4-FFF2-40B4-BE49-F238E27FC236}">
                <a16:creationId xmlns:a16="http://schemas.microsoft.com/office/drawing/2014/main" id="{4967999A-A13C-269E-FBCC-9D1048A41F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8F58DAE-F5DF-47FF-974F-243014858FD2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2" name="Notes Placeholder 2">
            <a:extLst>
              <a:ext uri="{FF2B5EF4-FFF2-40B4-BE49-F238E27FC236}">
                <a16:creationId xmlns:a16="http://schemas.microsoft.com/office/drawing/2014/main" id="{7F791D53-00AD-83EC-8322-31A77C73030E}"/>
              </a:ext>
            </a:extLst>
          </p:cNvPr>
          <p:cNvSpPr txBox="1">
            <a:spLocks/>
          </p:cNvSpPr>
          <p:nvPr/>
        </p:nvSpPr>
        <p:spPr>
          <a:xfrm>
            <a:off x="717550" y="4648200"/>
            <a:ext cx="5575300" cy="41948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sz="1300" dirty="0">
                <a:latin typeface="Century Gothic" panose="020B0502020202020204" pitchFamily="34" charset="0"/>
              </a:rPr>
              <a:t>The 2016 Master Plan places a high priority on pedestrian and bicycle safety and Upton Drive is designated a cross-town bike route on the map.</a:t>
            </a:r>
          </a:p>
          <a:p>
            <a:pPr fontAlgn="base"/>
            <a:endParaRPr lang="en-US" sz="1300" dirty="0">
              <a:latin typeface="Century Gothic" panose="020B0502020202020204" pitchFamily="34" charset="0"/>
            </a:endParaRPr>
          </a:p>
          <a:p>
            <a:pPr fontAlgn="base"/>
            <a:endParaRPr lang="en-US" sz="1300" dirty="0">
              <a:latin typeface="Century Gothic" panose="020B0502020202020204" pitchFamily="34" charset="0"/>
            </a:endParaRPr>
          </a:p>
          <a:p>
            <a:pPr fontAlgn="base"/>
            <a:r>
              <a:rPr lang="en-US" sz="1300" dirty="0">
                <a:latin typeface="Century Gothic" panose="020B0502020202020204" pitchFamily="34" charset="0"/>
              </a:rPr>
              <a:t> 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>
            <a:extLst>
              <a:ext uri="{FF2B5EF4-FFF2-40B4-BE49-F238E27FC236}">
                <a16:creationId xmlns:a16="http://schemas.microsoft.com/office/drawing/2014/main" id="{5CAFFD8A-CE10-28D3-EE17-9549267D63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>
            <a:extLst>
              <a:ext uri="{FF2B5EF4-FFF2-40B4-BE49-F238E27FC236}">
                <a16:creationId xmlns:a16="http://schemas.microsoft.com/office/drawing/2014/main" id="{88128A4E-B673-0453-832B-20BF86FA9D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1300" dirty="0">
                <a:latin typeface="Century Gothic" panose="020B0502020202020204" pitchFamily="34" charset="0"/>
              </a:rPr>
              <a:t>There are also funding implications.</a:t>
            </a:r>
          </a:p>
          <a:p>
            <a:endParaRPr lang="en-US" altLang="en-US" sz="1300" dirty="0">
              <a:latin typeface="Century Gothic" panose="020B0502020202020204" pitchFamily="34" charset="0"/>
            </a:endParaRPr>
          </a:p>
          <a:p>
            <a:r>
              <a:rPr lang="en-US" altLang="en-US" sz="1300" dirty="0">
                <a:latin typeface="Century Gothic" panose="020B0502020202020204" pitchFamily="34" charset="0"/>
              </a:rPr>
              <a:t>Non-motorized facilities are required to meet the complete streets policy adopted by the Twin Cities Area Transportation Study in order to secure Surface Transportation Block Grant (STBG) funding.</a:t>
            </a:r>
          </a:p>
          <a:p>
            <a:endParaRPr lang="en-US" altLang="en-US" sz="1300" dirty="0">
              <a:latin typeface="Century Gothic" panose="020B0502020202020204" pitchFamily="34" charset="0"/>
            </a:endParaRPr>
          </a:p>
          <a:p>
            <a:r>
              <a:rPr lang="en-US" altLang="en-US" sz="1300" dirty="0">
                <a:latin typeface="Century Gothic" panose="020B0502020202020204" pitchFamily="34" charset="0"/>
              </a:rPr>
              <a:t>In this case, the City is slated for approximately $932,000 STBG funding that will be lost if the plan does not include non motorized facilities.</a:t>
            </a:r>
          </a:p>
        </p:txBody>
      </p:sp>
      <p:sp>
        <p:nvSpPr>
          <p:cNvPr id="24580" name="Slide Number Placeholder 3">
            <a:extLst>
              <a:ext uri="{FF2B5EF4-FFF2-40B4-BE49-F238E27FC236}">
                <a16:creationId xmlns:a16="http://schemas.microsoft.com/office/drawing/2014/main" id="{A2BA3575-5C71-3ECE-7DB0-332846F7C8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CFBBF3B-941B-48D9-B04D-D9142CEB66BA}" type="slidenum">
              <a:rPr lang="en-US" altLang="en-US"/>
              <a:pPr/>
              <a:t>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>
            <a:extLst>
              <a:ext uri="{FF2B5EF4-FFF2-40B4-BE49-F238E27FC236}">
                <a16:creationId xmlns:a16="http://schemas.microsoft.com/office/drawing/2014/main" id="{E6326387-6CA4-CA81-1C64-9D4E5EE126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>
            <a:extLst>
              <a:ext uri="{FF2B5EF4-FFF2-40B4-BE49-F238E27FC236}">
                <a16:creationId xmlns:a16="http://schemas.microsoft.com/office/drawing/2014/main" id="{9F0E2B7B-38FD-D602-0C84-FCFE9CC93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latin typeface="Century Gothic" panose="020B0502020202020204" pitchFamily="34" charset="0"/>
              </a:rPr>
              <a:t>The concepts include two types of non-motorized facilities.</a:t>
            </a:r>
          </a:p>
          <a:p>
            <a:endParaRPr lang="en-US" altLang="en-US" dirty="0">
              <a:latin typeface="Century Gothic" panose="020B0502020202020204" pitchFamily="34" charset="0"/>
            </a:endParaRPr>
          </a:p>
          <a:p>
            <a:r>
              <a:rPr lang="en-US" altLang="en-US" dirty="0">
                <a:latin typeface="Century Gothic" panose="020B0502020202020204" pitchFamily="34" charset="0"/>
              </a:rPr>
              <a:t>The above photos provide an example of non-motorized paths in the City.</a:t>
            </a:r>
          </a:p>
          <a:p>
            <a:endParaRPr lang="en-US" altLang="en-US" dirty="0">
              <a:latin typeface="Century Gothic" panose="020B0502020202020204" pitchFamily="34" charset="0"/>
            </a:endParaRPr>
          </a:p>
          <a:p>
            <a:r>
              <a:rPr lang="en-US" altLang="en-US" dirty="0">
                <a:latin typeface="Century Gothic" panose="020B0502020202020204" pitchFamily="34" charset="0"/>
              </a:rPr>
              <a:t>The Wallace Avenue non-motorized path was installed in 2018 and was the first non-motorized facility to be built after the 2016 Master Plan was implemented.</a:t>
            </a:r>
          </a:p>
          <a:p>
            <a:endParaRPr lang="en-US" altLang="en-US" dirty="0">
              <a:latin typeface="Century Gothic" panose="020B0502020202020204" pitchFamily="34" charset="0"/>
            </a:endParaRPr>
          </a:p>
          <a:p>
            <a:r>
              <a:rPr lang="en-US" altLang="en-US" dirty="0">
                <a:latin typeface="Century Gothic" panose="020B0502020202020204" pitchFamily="34" charset="0"/>
              </a:rPr>
              <a:t>The Howard Family Trail and Upton Arboretum paths are other examples.</a:t>
            </a:r>
          </a:p>
        </p:txBody>
      </p:sp>
      <p:sp>
        <p:nvSpPr>
          <p:cNvPr id="21508" name="Slide Number Placeholder 3">
            <a:extLst>
              <a:ext uri="{FF2B5EF4-FFF2-40B4-BE49-F238E27FC236}">
                <a16:creationId xmlns:a16="http://schemas.microsoft.com/office/drawing/2014/main" id="{9100422A-19B3-F0EB-0BAD-D2A3CC79DE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9643145-130C-431A-A1DE-7C2E1CFB6C31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>
            <a:extLst>
              <a:ext uri="{FF2B5EF4-FFF2-40B4-BE49-F238E27FC236}">
                <a16:creationId xmlns:a16="http://schemas.microsoft.com/office/drawing/2014/main" id="{E6326387-6CA4-CA81-1C64-9D4E5EE126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>
            <a:extLst>
              <a:ext uri="{FF2B5EF4-FFF2-40B4-BE49-F238E27FC236}">
                <a16:creationId xmlns:a16="http://schemas.microsoft.com/office/drawing/2014/main" id="{9F0E2B7B-38FD-D602-0C84-FCFE9CC93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latin typeface="Century Gothic" panose="020B0502020202020204" pitchFamily="34" charset="0"/>
              </a:rPr>
              <a:t>Here are a few more photos of the non-motorized paths on Park Street and Upton Drive south of Momany Drive.</a:t>
            </a:r>
          </a:p>
          <a:p>
            <a:endParaRPr lang="en-US" altLang="en-US" dirty="0">
              <a:latin typeface="Century Gothic" panose="020B0502020202020204" pitchFamily="34" charset="0"/>
            </a:endParaRPr>
          </a:p>
        </p:txBody>
      </p:sp>
      <p:sp>
        <p:nvSpPr>
          <p:cNvPr id="21508" name="Slide Number Placeholder 3">
            <a:extLst>
              <a:ext uri="{FF2B5EF4-FFF2-40B4-BE49-F238E27FC236}">
                <a16:creationId xmlns:a16="http://schemas.microsoft.com/office/drawing/2014/main" id="{9100422A-19B3-F0EB-0BAD-D2A3CC79DE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9643145-130C-431A-A1DE-7C2E1CFB6C31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55126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7BE9C4-5120-167E-2C9A-530A426AE6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>
            <a:extLst>
              <a:ext uri="{FF2B5EF4-FFF2-40B4-BE49-F238E27FC236}">
                <a16:creationId xmlns:a16="http://schemas.microsoft.com/office/drawing/2014/main" id="{4A4A769A-908A-1604-5552-9CC8F6DE3AD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>
            <a:extLst>
              <a:ext uri="{FF2B5EF4-FFF2-40B4-BE49-F238E27FC236}">
                <a16:creationId xmlns:a16="http://schemas.microsoft.com/office/drawing/2014/main" id="{052F9D4D-9F3B-ECDE-207C-AD28ABF966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latin typeface="Century Gothic" panose="020B0502020202020204" pitchFamily="34" charset="0"/>
              </a:rPr>
              <a:t>Here is an example of bike lanes on Lake Blvd.</a:t>
            </a:r>
          </a:p>
        </p:txBody>
      </p:sp>
      <p:sp>
        <p:nvSpPr>
          <p:cNvPr id="21508" name="Slide Number Placeholder 3">
            <a:extLst>
              <a:ext uri="{FF2B5EF4-FFF2-40B4-BE49-F238E27FC236}">
                <a16:creationId xmlns:a16="http://schemas.microsoft.com/office/drawing/2014/main" id="{61416AD9-62F9-922C-354A-91F7273524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9643145-130C-431A-A1DE-7C2E1CFB6C31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17070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4A8F0D-7D15-2195-3794-F4F16619AE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AB8206-EFBC-706B-0812-53734A3C40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73113" y="328613"/>
            <a:ext cx="5302250" cy="2982912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D9FEB2-7B14-3BA9-5F7C-6C759CEC0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7322" y="3495554"/>
            <a:ext cx="6620720" cy="5347504"/>
          </a:xfrm>
        </p:spPr>
        <p:txBody>
          <a:bodyPr/>
          <a:lstStyle/>
          <a:p>
            <a:pPr fontAlgn="base"/>
            <a:r>
              <a:rPr lang="en-US" sz="1300" dirty="0">
                <a:latin typeface="Century Gothic" panose="020B0502020202020204" pitchFamily="34" charset="0"/>
              </a:rPr>
              <a:t>We initially offered two concepts:</a:t>
            </a:r>
          </a:p>
          <a:p>
            <a:pPr fontAlgn="base"/>
            <a:endParaRPr lang="en-US" sz="1300" dirty="0">
              <a:latin typeface="Century Gothic" panose="020B0502020202020204" pitchFamily="34" charset="0"/>
            </a:endParaRPr>
          </a:p>
          <a:p>
            <a:pPr fontAlgn="base"/>
            <a:r>
              <a:rPr lang="en-US" sz="1300" dirty="0">
                <a:latin typeface="Century Gothic" panose="020B0502020202020204" pitchFamily="34" charset="0"/>
              </a:rPr>
              <a:t>Concept One included 2-12 foot-wide travel lanes, a 10-foot-wide non-motorized path, and eliminated on-street parking.</a:t>
            </a:r>
          </a:p>
          <a:p>
            <a:pPr fontAlgn="base"/>
            <a:endParaRPr lang="en-US" sz="1300" dirty="0">
              <a:latin typeface="Century Gothic" panose="020B0502020202020204" pitchFamily="34" charset="0"/>
            </a:endParaRPr>
          </a:p>
          <a:p>
            <a:pPr fontAlgn="base"/>
            <a:r>
              <a:rPr lang="en-US" sz="1300" dirty="0">
                <a:latin typeface="Century Gothic" panose="020B0502020202020204" pitchFamily="34" charset="0"/>
              </a:rPr>
              <a:t>Concept Two included 2-12 foot-side travel lanes, 2-5 foot wide on-street bike lanes and eliminated on-street parking.</a:t>
            </a:r>
          </a:p>
          <a:p>
            <a:pPr fontAlgn="base"/>
            <a:endParaRPr lang="en-US" sz="1300" dirty="0">
              <a:latin typeface="Century Gothic" panose="020B0502020202020204" pitchFamily="34" charset="0"/>
            </a:endParaRPr>
          </a:p>
          <a:p>
            <a:pPr fontAlgn="base"/>
            <a:r>
              <a:rPr lang="en-US" sz="1300" dirty="0">
                <a:latin typeface="Century Gothic" panose="020B0502020202020204" pitchFamily="34" charset="0"/>
              </a:rPr>
              <a:t>Concept Three was added when it was suggested to offset the roadway within the right of way north of Edgewater Parkway to allow space for on-street parking.</a:t>
            </a:r>
          </a:p>
          <a:p>
            <a:pPr fontAlgn="base"/>
            <a:endParaRPr lang="en-US" sz="1300" dirty="0">
              <a:latin typeface="Century Gothic" panose="020B0502020202020204" pitchFamily="34" charset="0"/>
            </a:endParaRPr>
          </a:p>
          <a:p>
            <a:pPr fontAlgn="base"/>
            <a:r>
              <a:rPr lang="en-US" sz="1300" dirty="0">
                <a:latin typeface="Century Gothic" panose="020B0502020202020204" pitchFamily="34" charset="0"/>
              </a:rPr>
              <a:t>Concept Four was added more recently to offer bike lanes with on-street parking, also north of Edgewater Dunes Parkway.</a:t>
            </a:r>
          </a:p>
          <a:p>
            <a:pPr fontAlgn="base"/>
            <a:endParaRPr lang="en-US" sz="1300" dirty="0">
              <a:latin typeface="Century Gothic" panose="020B0502020202020204" pitchFamily="34" charset="0"/>
            </a:endParaRPr>
          </a:p>
          <a:p>
            <a:pPr fontAlgn="base"/>
            <a:r>
              <a:rPr lang="en-US" sz="1300" dirty="0">
                <a:latin typeface="Century Gothic" panose="020B0502020202020204" pitchFamily="34" charset="0"/>
              </a:rPr>
              <a:t>The pavement section shown on the left shows how tight the space constraints are on Upton from Momany Drive to Edgewater Dunes Parkway.</a:t>
            </a:r>
          </a:p>
          <a:p>
            <a:pPr fontAlgn="base"/>
            <a:endParaRPr lang="en-US" sz="1300" dirty="0">
              <a:latin typeface="Century Gothic" panose="020B0502020202020204" pitchFamily="34" charset="0"/>
            </a:endParaRPr>
          </a:p>
          <a:p>
            <a:pPr fontAlgn="base"/>
            <a:r>
              <a:rPr lang="en-US" sz="1300" dirty="0">
                <a:latin typeface="Century Gothic" panose="020B0502020202020204" pitchFamily="34" charset="0"/>
              </a:rPr>
              <a:t>Even if we eliminate non-motorized facilities, there isn’t enough space to safely allow on-street parking along this stretch of road based on the current design requirements associated with the STBG funding.</a:t>
            </a:r>
          </a:p>
          <a:p>
            <a:pPr fontAlgn="base"/>
            <a:endParaRPr lang="en-US" sz="1300" dirty="0">
              <a:latin typeface="Century Gothic" panose="020B0502020202020204" pitchFamily="34" charset="0"/>
            </a:endParaRPr>
          </a:p>
          <a:p>
            <a:pPr fontAlgn="base"/>
            <a:endParaRPr lang="en-US" sz="1300" dirty="0">
              <a:latin typeface="Century Gothic" panose="020B0502020202020204" pitchFamily="34" charset="0"/>
            </a:endParaRPr>
          </a:p>
          <a:p>
            <a:pPr fontAlgn="base"/>
            <a:endParaRPr lang="en-US" sz="1300" dirty="0">
              <a:latin typeface="Century Gothic" panose="020B0502020202020204" pitchFamily="34" charset="0"/>
            </a:endParaRPr>
          </a:p>
          <a:p>
            <a:pPr fontAlgn="base"/>
            <a:endParaRPr lang="en-US" sz="1300" dirty="0">
              <a:latin typeface="Century Gothic" panose="020B0502020202020204" pitchFamily="34" charset="0"/>
            </a:endParaRPr>
          </a:p>
          <a:p>
            <a:pPr fontAlgn="base"/>
            <a:r>
              <a:rPr lang="en-US" sz="1300" dirty="0">
                <a:latin typeface="Century Gothic" panose="020B0502020202020204" pitchFamily="34" charset="0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95A630-FF0A-47D0-F437-AB2CBAEDD7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AED2BA-E7BF-4A3D-A627-7CDAAE17971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904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F25389-46E1-D068-0998-6DA1770BD5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AADEC1-A380-8024-7CE5-5907DE4AD1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73113" y="328613"/>
            <a:ext cx="5302250" cy="2982912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251E1D-3143-82B2-B839-94C329F228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7322" y="3495554"/>
            <a:ext cx="6620720" cy="5347504"/>
          </a:xfrm>
        </p:spPr>
        <p:txBody>
          <a:bodyPr/>
          <a:lstStyle/>
          <a:p>
            <a:pPr fontAlgn="base"/>
            <a:r>
              <a:rPr lang="en-US" sz="1300" dirty="0">
                <a:latin typeface="Century Gothic" panose="020B0502020202020204" pitchFamily="34" charset="0"/>
              </a:rPr>
              <a:t>And this is concept two and four illustrating the bike lanes.</a:t>
            </a:r>
          </a:p>
          <a:p>
            <a:pPr fontAlgn="base"/>
            <a:endParaRPr lang="en-US" sz="1300" dirty="0">
              <a:latin typeface="Century Gothic" panose="020B0502020202020204" pitchFamily="34" charset="0"/>
            </a:endParaRPr>
          </a:p>
          <a:p>
            <a:pPr fontAlgn="base"/>
            <a:endParaRPr lang="en-US" sz="1300" dirty="0">
              <a:latin typeface="Century Gothic" panose="020B0502020202020204" pitchFamily="34" charset="0"/>
            </a:endParaRPr>
          </a:p>
          <a:p>
            <a:pPr fontAlgn="base"/>
            <a:r>
              <a:rPr lang="en-US" sz="1300" dirty="0">
                <a:latin typeface="Century Gothic" panose="020B0502020202020204" pitchFamily="34" charset="0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504D7F-7A73-8BFF-6E1E-5E241C56D6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AED2BA-E7BF-4A3D-A627-7CDAAE17971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56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2042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1AD70F4-7A10-1949-9C13-B3FC15E2D433}"/>
              </a:ext>
            </a:extLst>
          </p:cNvPr>
          <p:cNvSpPr/>
          <p:nvPr userDrawn="1"/>
        </p:nvSpPr>
        <p:spPr>
          <a:xfrm>
            <a:off x="0" y="3916217"/>
            <a:ext cx="12192000" cy="90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B3FD022-6AD3-A5C5-B05C-D0B0F21779D4}"/>
              </a:ext>
            </a:extLst>
          </p:cNvPr>
          <p:cNvSpPr/>
          <p:nvPr userDrawn="1"/>
        </p:nvSpPr>
        <p:spPr>
          <a:xfrm>
            <a:off x="0" y="1551707"/>
            <a:ext cx="12192000" cy="2198257"/>
          </a:xfrm>
          <a:prstGeom prst="rect">
            <a:avLst/>
          </a:prstGeom>
          <a:solidFill>
            <a:srgbClr val="0B7FC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F8D5B2-8614-7D59-2C7D-BAB73B6EE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314599-148C-466F-BC11-C3642888979E}" type="datetime1">
              <a:rPr lang="en-US" smtClean="0"/>
              <a:t>6/29/2026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529B9A-7CA9-1F7D-0E1D-A40A75670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B3C135-1A7A-672A-B53A-D82CEFE96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8A2DF82-DC5B-4423-98C0-B9118809A45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9E295E-3535-112C-FF57-FC9710C181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29" y="484629"/>
            <a:ext cx="5558262" cy="5558262"/>
          </a:xfrm>
          <a:prstGeom prst="rect">
            <a:avLst/>
          </a:prstGeom>
        </p:spPr>
      </p:pic>
      <p:sp>
        <p:nvSpPr>
          <p:cNvPr id="18" name="Title 17">
            <a:extLst>
              <a:ext uri="{FF2B5EF4-FFF2-40B4-BE49-F238E27FC236}">
                <a16:creationId xmlns:a16="http://schemas.microsoft.com/office/drawing/2014/main" id="{756D8640-C553-9B2C-E21D-9FA47B6A2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681018"/>
            <a:ext cx="5821218" cy="1911927"/>
          </a:xfrm>
        </p:spPr>
        <p:txBody>
          <a:bodyPr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2F2C840B-3308-BF67-D0AF-D96D3487D7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3993505"/>
            <a:ext cx="5821218" cy="738188"/>
          </a:xfrm>
        </p:spPr>
        <p:txBody>
          <a:bodyPr anchor="ctr"/>
          <a:lstStyle>
            <a:lvl1pPr marL="0" indent="0">
              <a:buNone/>
              <a:defRPr sz="2400">
                <a:latin typeface="Copperplate Gothic Light" panose="020E0507020206020404" pitchFamily="34" charset="0"/>
              </a:defRPr>
            </a:lvl1pPr>
            <a:lvl2pPr marL="457200" indent="0">
              <a:buNone/>
              <a:defRPr>
                <a:latin typeface="Copperplate Gothic Light" panose="020E0507020206020404" pitchFamily="34" charset="0"/>
              </a:defRPr>
            </a:lvl2pPr>
            <a:lvl3pPr>
              <a:defRPr>
                <a:latin typeface="Copperplate Gothic Light" panose="020E0507020206020404" pitchFamily="34" charset="0"/>
              </a:defRPr>
            </a:lvl3pPr>
            <a:lvl4pPr>
              <a:defRPr>
                <a:latin typeface="Copperplate Gothic Light" panose="020E0507020206020404" pitchFamily="34" charset="0"/>
              </a:defRPr>
            </a:lvl4pPr>
            <a:lvl5pPr>
              <a:defRPr>
                <a:latin typeface="Copperplate Gothic Light" panose="020E05070202060204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11328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range Corner Low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591A1-7FA4-2F61-9128-2FF78B222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824" y="365125"/>
            <a:ext cx="10515600" cy="930123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989659-D132-F054-B85C-32A3DBC1F2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824" y="1490949"/>
            <a:ext cx="10971276" cy="471761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AAF592-C98E-3756-E744-93A235B12F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6824" y="6345092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FF0462D-2A1E-40CE-ADFB-D796981FC90E}" type="datetime1">
              <a:rPr lang="en-US" smtClean="0"/>
              <a:t>6/29/2026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41A3C-2209-0995-CC17-DF2C3AAD2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70042" y="6345092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E994073E-AF12-C8F5-42AE-4A7D1EE949D3}"/>
              </a:ext>
            </a:extLst>
          </p:cNvPr>
          <p:cNvSpPr/>
          <p:nvPr userDrawn="1"/>
        </p:nvSpPr>
        <p:spPr>
          <a:xfrm rot="16200000">
            <a:off x="9760528" y="4426527"/>
            <a:ext cx="2415309" cy="2447636"/>
          </a:xfrm>
          <a:prstGeom prst="rtTriangle">
            <a:avLst/>
          </a:prstGeom>
          <a:solidFill>
            <a:srgbClr val="F2862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6151837-5C0D-31E3-8F5A-8C9F25C0EE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093" y="5310908"/>
            <a:ext cx="1600752" cy="1399309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C55B6E9-098C-AF27-758F-5E92C6131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01517" y="6345092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8A2DF82-DC5B-4423-98C0-B9118809A4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230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range 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591A1-7FA4-2F61-9128-2FF78B222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824" y="365125"/>
            <a:ext cx="10515600" cy="930123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989659-D132-F054-B85C-32A3DBC1F2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0" y="1490949"/>
            <a:ext cx="10744200" cy="471761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AAF592-C98E-3756-E744-93A235B12F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6824" y="6345092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59C4639-2675-42A2-971F-547D5366AF79}" type="datetime1">
              <a:rPr lang="en-US" smtClean="0"/>
              <a:t>6/29/2026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41A3C-2209-0995-CC17-DF2C3AAD2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70042" y="6345092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DC3869-2C01-71EF-B857-DE79B1F02100}"/>
              </a:ext>
            </a:extLst>
          </p:cNvPr>
          <p:cNvSpPr/>
          <p:nvPr userDrawn="1"/>
        </p:nvSpPr>
        <p:spPr>
          <a:xfrm>
            <a:off x="457200" y="1295248"/>
            <a:ext cx="11237976" cy="5114696"/>
          </a:xfrm>
          <a:prstGeom prst="rect">
            <a:avLst/>
          </a:prstGeom>
          <a:noFill/>
          <a:ln w="76200">
            <a:solidFill>
              <a:srgbClr val="F2862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E994073E-AF12-C8F5-42AE-4A7D1EE949D3}"/>
              </a:ext>
            </a:extLst>
          </p:cNvPr>
          <p:cNvSpPr/>
          <p:nvPr userDrawn="1"/>
        </p:nvSpPr>
        <p:spPr>
          <a:xfrm rot="16200000">
            <a:off x="9760528" y="4426527"/>
            <a:ext cx="2415309" cy="2447636"/>
          </a:xfrm>
          <a:prstGeom prst="rtTriangle">
            <a:avLst/>
          </a:prstGeom>
          <a:solidFill>
            <a:srgbClr val="F2862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6151837-5C0D-31E3-8F5A-8C9F25C0EE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093" y="5310908"/>
            <a:ext cx="1600752" cy="1399309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C55B6E9-098C-AF27-758F-5E92C6131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01517" y="6345092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8A2DF82-DC5B-4423-98C0-B9118809A4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9320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range Emphasis Slide">
    <p:bg>
      <p:bgPr>
        <a:solidFill>
          <a:srgbClr val="F286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591A1-7FA4-2F61-9128-2FF78B222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824" y="365125"/>
            <a:ext cx="10515600" cy="930123"/>
          </a:xfrm>
          <a:noFill/>
        </p:spPr>
        <p:txBody>
          <a:bodyPr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989659-D132-F054-B85C-32A3DBC1F2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0" y="1490949"/>
            <a:ext cx="10744200" cy="4717618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DC3869-2C01-71EF-B857-DE79B1F02100}"/>
              </a:ext>
            </a:extLst>
          </p:cNvPr>
          <p:cNvSpPr/>
          <p:nvPr userDrawn="1"/>
        </p:nvSpPr>
        <p:spPr>
          <a:xfrm>
            <a:off x="457200" y="1295248"/>
            <a:ext cx="11237976" cy="5114696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E994073E-AF12-C8F5-42AE-4A7D1EE949D3}"/>
              </a:ext>
            </a:extLst>
          </p:cNvPr>
          <p:cNvSpPr/>
          <p:nvPr userDrawn="1"/>
        </p:nvSpPr>
        <p:spPr>
          <a:xfrm rot="16200000">
            <a:off x="9760528" y="4426527"/>
            <a:ext cx="2415309" cy="2447636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6151837-5C0D-31E3-8F5A-8C9F25C0EE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093" y="5310908"/>
            <a:ext cx="1600752" cy="1399309"/>
          </a:xfrm>
          <a:prstGeom prst="rect">
            <a:avLst/>
          </a:prstGeom>
        </p:spPr>
      </p:pic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42A9ABAD-8CE8-C9A1-D45B-12255DC91C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6824" y="6345092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D2E32FB-C380-40F2-BD5F-4A1F0659A643}" type="datetime1">
              <a:rPr lang="en-US" smtClean="0"/>
              <a:t>6/29/2026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1B966F97-607E-5E84-E32F-3E36E438D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70042" y="6345092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DC2CA0A-F0F0-F365-D84F-E35A71F84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01517" y="6345092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8A2DF82-DC5B-4423-98C0-B9118809A4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9982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Yellow Corner Low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591A1-7FA4-2F61-9128-2FF78B222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824" y="365125"/>
            <a:ext cx="10515600" cy="930123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989659-D132-F054-B85C-32A3DBC1F2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824" y="1490949"/>
            <a:ext cx="10971276" cy="471761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AAF592-C98E-3756-E744-93A235B12F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6824" y="6345092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4F8AA22-A26D-4C27-A191-728D931160E3}" type="datetime1">
              <a:rPr lang="en-US" smtClean="0"/>
              <a:t>6/29/2026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41A3C-2209-0995-CC17-DF2C3AAD2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70042" y="6345092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E994073E-AF12-C8F5-42AE-4A7D1EE949D3}"/>
              </a:ext>
            </a:extLst>
          </p:cNvPr>
          <p:cNvSpPr/>
          <p:nvPr userDrawn="1"/>
        </p:nvSpPr>
        <p:spPr>
          <a:xfrm rot="16200000">
            <a:off x="9760528" y="4426527"/>
            <a:ext cx="2415309" cy="2447636"/>
          </a:xfrm>
          <a:prstGeom prst="rtTriangle">
            <a:avLst/>
          </a:prstGeom>
          <a:solidFill>
            <a:srgbClr val="F8C02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6151837-5C0D-31E3-8F5A-8C9F25C0EE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093" y="5310908"/>
            <a:ext cx="1600752" cy="1399309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C55B6E9-098C-AF27-758F-5E92C6131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01517" y="6345092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8A2DF82-DC5B-4423-98C0-B9118809A4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6509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Yellow 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591A1-7FA4-2F61-9128-2FF78B222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824" y="365125"/>
            <a:ext cx="10515600" cy="930123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989659-D132-F054-B85C-32A3DBC1F2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0" y="1490949"/>
            <a:ext cx="10744200" cy="471761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AAF592-C98E-3756-E744-93A235B12F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6824" y="6345092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B18AA7A-E6BC-477D-9245-C05ED9A69493}" type="datetime1">
              <a:rPr lang="en-US" smtClean="0"/>
              <a:t>6/29/2026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41A3C-2209-0995-CC17-DF2C3AAD2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70042" y="6345092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DC3869-2C01-71EF-B857-DE79B1F02100}"/>
              </a:ext>
            </a:extLst>
          </p:cNvPr>
          <p:cNvSpPr/>
          <p:nvPr userDrawn="1"/>
        </p:nvSpPr>
        <p:spPr>
          <a:xfrm>
            <a:off x="457200" y="1295248"/>
            <a:ext cx="11237976" cy="5114696"/>
          </a:xfrm>
          <a:prstGeom prst="rect">
            <a:avLst/>
          </a:prstGeom>
          <a:noFill/>
          <a:ln w="76200">
            <a:solidFill>
              <a:srgbClr val="F8C02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E994073E-AF12-C8F5-42AE-4A7D1EE949D3}"/>
              </a:ext>
            </a:extLst>
          </p:cNvPr>
          <p:cNvSpPr/>
          <p:nvPr userDrawn="1"/>
        </p:nvSpPr>
        <p:spPr>
          <a:xfrm rot="16200000">
            <a:off x="9760528" y="4426527"/>
            <a:ext cx="2415309" cy="2447636"/>
          </a:xfrm>
          <a:prstGeom prst="rtTriangle">
            <a:avLst/>
          </a:prstGeom>
          <a:solidFill>
            <a:srgbClr val="F8C02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6151837-5C0D-31E3-8F5A-8C9F25C0EE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093" y="5310908"/>
            <a:ext cx="1600752" cy="1399309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C55B6E9-098C-AF27-758F-5E92C6131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01517" y="6345092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8A2DF82-DC5B-4423-98C0-B9118809A4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3295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Yellow Emphasis Slide">
    <p:bg>
      <p:bgPr>
        <a:solidFill>
          <a:srgbClr val="F8C0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591A1-7FA4-2F61-9128-2FF78B222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824" y="365125"/>
            <a:ext cx="10515600" cy="930123"/>
          </a:xfrm>
          <a:noFill/>
        </p:spPr>
        <p:txBody>
          <a:bodyPr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989659-D132-F054-B85C-32A3DBC1F2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0" y="1490949"/>
            <a:ext cx="10744200" cy="4717618"/>
          </a:xfrm>
          <a:noFill/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DC3869-2C01-71EF-B857-DE79B1F02100}"/>
              </a:ext>
            </a:extLst>
          </p:cNvPr>
          <p:cNvSpPr/>
          <p:nvPr userDrawn="1"/>
        </p:nvSpPr>
        <p:spPr>
          <a:xfrm>
            <a:off x="457200" y="1295248"/>
            <a:ext cx="11237976" cy="5114696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E994073E-AF12-C8F5-42AE-4A7D1EE949D3}"/>
              </a:ext>
            </a:extLst>
          </p:cNvPr>
          <p:cNvSpPr/>
          <p:nvPr userDrawn="1"/>
        </p:nvSpPr>
        <p:spPr>
          <a:xfrm rot="16200000">
            <a:off x="9760528" y="4426527"/>
            <a:ext cx="2415309" cy="2447636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6151837-5C0D-31E3-8F5A-8C9F25C0EE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093" y="5310908"/>
            <a:ext cx="1600752" cy="1399309"/>
          </a:xfrm>
          <a:prstGeom prst="rect">
            <a:avLst/>
          </a:prstGeom>
        </p:spPr>
      </p:pic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42A9ABAD-8CE8-C9A1-D45B-12255DC91C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6824" y="6345092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4DC4A5B-E86C-4D0F-99A6-6B407374F4FE}" type="datetime1">
              <a:rPr lang="en-US" smtClean="0"/>
              <a:t>6/29/2026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1B966F97-607E-5E84-E32F-3E36E438D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70042" y="6345092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DC2CA0A-F0F0-F365-D84F-E35A71F84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01517" y="6345092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8A2DF82-DC5B-4423-98C0-B9118809A4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766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ed Corner Low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591A1-7FA4-2F61-9128-2FF78B222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824" y="365125"/>
            <a:ext cx="10515600" cy="930123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989659-D132-F054-B85C-32A3DBC1F2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824" y="1490949"/>
            <a:ext cx="10971276" cy="471761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AAF592-C98E-3756-E744-93A235B12F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6824" y="6345092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764537E-06ED-4D17-95E9-A76E51E6D9FE}" type="datetime1">
              <a:rPr lang="en-US" smtClean="0"/>
              <a:t>6/29/2026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41A3C-2209-0995-CC17-DF2C3AAD2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70042" y="6345092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E994073E-AF12-C8F5-42AE-4A7D1EE949D3}"/>
              </a:ext>
            </a:extLst>
          </p:cNvPr>
          <p:cNvSpPr/>
          <p:nvPr userDrawn="1"/>
        </p:nvSpPr>
        <p:spPr>
          <a:xfrm rot="16200000">
            <a:off x="9760528" y="4426527"/>
            <a:ext cx="2415309" cy="2447636"/>
          </a:xfrm>
          <a:prstGeom prst="rtTriangle">
            <a:avLst/>
          </a:prstGeom>
          <a:solidFill>
            <a:srgbClr val="ED2C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6151837-5C0D-31E3-8F5A-8C9F25C0EE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093" y="5310908"/>
            <a:ext cx="1600752" cy="1399309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C55B6E9-098C-AF27-758F-5E92C6131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01517" y="6345092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8A2DF82-DC5B-4423-98C0-B9118809A4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4973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ed 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591A1-7FA4-2F61-9128-2FF78B222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824" y="365125"/>
            <a:ext cx="10515600" cy="930123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989659-D132-F054-B85C-32A3DBC1F2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0" y="1490949"/>
            <a:ext cx="10744200" cy="471761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AAF592-C98E-3756-E744-93A235B12F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6824" y="6345092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2386FDE-0BAE-4F6A-A00F-49324CDD5085}" type="datetime1">
              <a:rPr lang="en-US" smtClean="0"/>
              <a:t>6/29/2026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41A3C-2209-0995-CC17-DF2C3AAD2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70042" y="6345092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DC3869-2C01-71EF-B857-DE79B1F02100}"/>
              </a:ext>
            </a:extLst>
          </p:cNvPr>
          <p:cNvSpPr/>
          <p:nvPr userDrawn="1"/>
        </p:nvSpPr>
        <p:spPr>
          <a:xfrm>
            <a:off x="457200" y="1295248"/>
            <a:ext cx="11237976" cy="5114696"/>
          </a:xfrm>
          <a:prstGeom prst="rect">
            <a:avLst/>
          </a:prstGeom>
          <a:noFill/>
          <a:ln w="76200">
            <a:solidFill>
              <a:srgbClr val="ED2C2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E994073E-AF12-C8F5-42AE-4A7D1EE949D3}"/>
              </a:ext>
            </a:extLst>
          </p:cNvPr>
          <p:cNvSpPr/>
          <p:nvPr userDrawn="1"/>
        </p:nvSpPr>
        <p:spPr>
          <a:xfrm rot="16200000">
            <a:off x="9760528" y="4426527"/>
            <a:ext cx="2415309" cy="2447636"/>
          </a:xfrm>
          <a:prstGeom prst="rtTriangle">
            <a:avLst/>
          </a:prstGeom>
          <a:solidFill>
            <a:srgbClr val="ED2C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6151837-5C0D-31E3-8F5A-8C9F25C0EE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093" y="5310908"/>
            <a:ext cx="1600752" cy="1399309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C55B6E9-098C-AF27-758F-5E92C6131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01517" y="6345092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8A2DF82-DC5B-4423-98C0-B9118809A4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8013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ed Emphasis Slide">
    <p:bg>
      <p:bgPr>
        <a:solidFill>
          <a:srgbClr val="ED2C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591A1-7FA4-2F61-9128-2FF78B222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824" y="365125"/>
            <a:ext cx="10515600" cy="930123"/>
          </a:xfrm>
          <a:noFill/>
        </p:spPr>
        <p:txBody>
          <a:bodyPr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989659-D132-F054-B85C-32A3DBC1F2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0" y="1490949"/>
            <a:ext cx="10744200" cy="4717618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DC3869-2C01-71EF-B857-DE79B1F02100}"/>
              </a:ext>
            </a:extLst>
          </p:cNvPr>
          <p:cNvSpPr/>
          <p:nvPr userDrawn="1"/>
        </p:nvSpPr>
        <p:spPr>
          <a:xfrm>
            <a:off x="457200" y="1295248"/>
            <a:ext cx="11237976" cy="5114696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E994073E-AF12-C8F5-42AE-4A7D1EE949D3}"/>
              </a:ext>
            </a:extLst>
          </p:cNvPr>
          <p:cNvSpPr/>
          <p:nvPr userDrawn="1"/>
        </p:nvSpPr>
        <p:spPr>
          <a:xfrm rot="16200000">
            <a:off x="9760528" y="4426527"/>
            <a:ext cx="2415309" cy="2447636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6151837-5C0D-31E3-8F5A-8C9F25C0EE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093" y="5310908"/>
            <a:ext cx="1600752" cy="1399309"/>
          </a:xfrm>
          <a:prstGeom prst="rect">
            <a:avLst/>
          </a:prstGeom>
        </p:spPr>
      </p:pic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42A9ABAD-8CE8-C9A1-D45B-12255DC91C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6824" y="6345092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A4CBEB1-03EA-4639-A1FB-EA5594112FA8}" type="datetime1">
              <a:rPr lang="en-US" smtClean="0"/>
              <a:t>6/29/2026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1B966F97-607E-5E84-E32F-3E36E438D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70042" y="6345092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DC2CA0A-F0F0-F365-D84F-E35A71F84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01517" y="6345092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8A2DF82-DC5B-4423-98C0-B9118809A4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34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Picture">
    <p:bg>
      <p:bgPr>
        <a:solidFill>
          <a:srgbClr val="0B7F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CCD5CDB-D0CA-AE6B-D54E-912776CC5CF1}"/>
              </a:ext>
            </a:extLst>
          </p:cNvPr>
          <p:cNvSpPr/>
          <p:nvPr userDrawn="1"/>
        </p:nvSpPr>
        <p:spPr>
          <a:xfrm>
            <a:off x="2826328" y="1048048"/>
            <a:ext cx="6677890" cy="2793054"/>
          </a:xfrm>
          <a:prstGeom prst="rect">
            <a:avLst/>
          </a:prstGeom>
          <a:solidFill>
            <a:srgbClr val="F2862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BF0E39F-98AE-2E3C-50E3-EDCF5AF07585}"/>
              </a:ext>
            </a:extLst>
          </p:cNvPr>
          <p:cNvSpPr/>
          <p:nvPr userDrawn="1"/>
        </p:nvSpPr>
        <p:spPr>
          <a:xfrm>
            <a:off x="3883891" y="3982561"/>
            <a:ext cx="7469909" cy="14328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4E4181-08F0-76E5-0B4A-98561BEAF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9381" y="1133516"/>
            <a:ext cx="4036291" cy="2622117"/>
          </a:xfrm>
        </p:spPr>
        <p:txBody>
          <a:bodyPr anchor="ctr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10DF6F-3F04-8E90-D6F7-003A195175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29381" y="4112501"/>
            <a:ext cx="5883563" cy="1161463"/>
          </a:xfrm>
        </p:spPr>
        <p:txBody>
          <a:bodyPr anchor="ctr"/>
          <a:lstStyle>
            <a:lvl1pPr marL="0" indent="0">
              <a:buNone/>
              <a:defRPr sz="2400">
                <a:solidFill>
                  <a:schemeClr val="tx1"/>
                </a:solidFill>
                <a:latin typeface="Copperplate Gothic Light" panose="020E05070202060204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5962C3-D66F-9712-E261-37185928E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086964-597B-42CD-BBF1-9A332D6AC057}" type="datetime1">
              <a:rPr lang="en-US" smtClean="0"/>
              <a:t>6/29/2026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91B287-2679-D818-20F3-613D7CA5A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170341-4EC4-6ECD-ADA0-EEB84AF8A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8A2DF82-DC5B-4423-98C0-B9118809A45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2547089-6B77-DC76-C852-5C1A183C93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56" y="1048047"/>
            <a:ext cx="4761905" cy="4761905"/>
          </a:xfrm>
          <a:prstGeom prst="rect">
            <a:avLst/>
          </a:prstGeom>
        </p:spPr>
      </p:pic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15214275-B90B-D3D9-81A8-D3F6CABF3CC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69450" y="1047750"/>
            <a:ext cx="1784350" cy="279305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185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out Picture">
    <p:bg>
      <p:bgPr>
        <a:solidFill>
          <a:srgbClr val="0B7F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CCD5CDB-D0CA-AE6B-D54E-912776CC5CF1}"/>
              </a:ext>
            </a:extLst>
          </p:cNvPr>
          <p:cNvSpPr/>
          <p:nvPr userDrawn="1"/>
        </p:nvSpPr>
        <p:spPr>
          <a:xfrm>
            <a:off x="2826328" y="1048048"/>
            <a:ext cx="8527472" cy="2793054"/>
          </a:xfrm>
          <a:prstGeom prst="rect">
            <a:avLst/>
          </a:prstGeom>
          <a:solidFill>
            <a:srgbClr val="F2862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BF0E39F-98AE-2E3C-50E3-EDCF5AF07585}"/>
              </a:ext>
            </a:extLst>
          </p:cNvPr>
          <p:cNvSpPr/>
          <p:nvPr userDrawn="1"/>
        </p:nvSpPr>
        <p:spPr>
          <a:xfrm>
            <a:off x="3883891" y="3982561"/>
            <a:ext cx="7469909" cy="14328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4E4181-08F0-76E5-0B4A-98561BEAF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9381" y="1133516"/>
            <a:ext cx="5883563" cy="2622117"/>
          </a:xfrm>
        </p:spPr>
        <p:txBody>
          <a:bodyPr anchor="ctr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10DF6F-3F04-8E90-D6F7-003A195175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29381" y="4112501"/>
            <a:ext cx="5883563" cy="1161463"/>
          </a:xfrm>
        </p:spPr>
        <p:txBody>
          <a:bodyPr anchor="ctr"/>
          <a:lstStyle>
            <a:lvl1pPr marL="0" indent="0">
              <a:buNone/>
              <a:defRPr sz="2400">
                <a:solidFill>
                  <a:schemeClr val="tx1"/>
                </a:solidFill>
                <a:latin typeface="Copperplate Gothic Light" panose="020E05070202060204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5962C3-D66F-9712-E261-37185928E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00EE16D-2E0B-49A3-BD67-D0654F31FF05}" type="datetime1">
              <a:rPr lang="en-US" smtClean="0"/>
              <a:t>6/29/2026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91B287-2679-D818-20F3-613D7CA5A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170341-4EC4-6ECD-ADA0-EEB84AF8A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8A2DF82-DC5B-4423-98C0-B9118809A45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2547089-6B77-DC76-C852-5C1A183C93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56" y="1048047"/>
            <a:ext cx="4761905" cy="47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127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ue Corner Low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591A1-7FA4-2F61-9128-2FF78B222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824" y="365125"/>
            <a:ext cx="10515600" cy="930123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989659-D132-F054-B85C-32A3DBC1F2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824" y="1490949"/>
            <a:ext cx="10971276" cy="471761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AAF592-C98E-3756-E744-93A235B12F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6824" y="6345092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42C84FB-CE72-4B59-913F-83621F410C35}" type="datetime1">
              <a:rPr lang="en-US" smtClean="0"/>
              <a:t>6/29/2026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41A3C-2209-0995-CC17-DF2C3AAD2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70042" y="6345092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E994073E-AF12-C8F5-42AE-4A7D1EE949D3}"/>
              </a:ext>
            </a:extLst>
          </p:cNvPr>
          <p:cNvSpPr/>
          <p:nvPr userDrawn="1"/>
        </p:nvSpPr>
        <p:spPr>
          <a:xfrm rot="16200000">
            <a:off x="9760528" y="4426527"/>
            <a:ext cx="2415309" cy="2447636"/>
          </a:xfrm>
          <a:prstGeom prst="rtTriangle">
            <a:avLst/>
          </a:prstGeom>
          <a:solidFill>
            <a:srgbClr val="0B7FC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6151837-5C0D-31E3-8F5A-8C9F25C0EE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093" y="5310908"/>
            <a:ext cx="1600752" cy="1399309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C55B6E9-098C-AF27-758F-5E92C6131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01517" y="6345092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8A2DF82-DC5B-4423-98C0-B9118809A4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293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ue 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591A1-7FA4-2F61-9128-2FF78B222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824" y="365125"/>
            <a:ext cx="10515600" cy="930123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989659-D132-F054-B85C-32A3DBC1F2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0" y="1490949"/>
            <a:ext cx="10744200" cy="471761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AAF592-C98E-3756-E744-93A235B12F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6824" y="6345092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6123FAA-C56E-4926-A869-660E1AB2C58C}" type="datetime1">
              <a:rPr lang="en-US" smtClean="0"/>
              <a:t>6/29/2026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41A3C-2209-0995-CC17-DF2C3AAD2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70042" y="6345092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DC3869-2C01-71EF-B857-DE79B1F02100}"/>
              </a:ext>
            </a:extLst>
          </p:cNvPr>
          <p:cNvSpPr/>
          <p:nvPr userDrawn="1"/>
        </p:nvSpPr>
        <p:spPr>
          <a:xfrm>
            <a:off x="457200" y="1295248"/>
            <a:ext cx="11237976" cy="5114696"/>
          </a:xfrm>
          <a:prstGeom prst="rect">
            <a:avLst/>
          </a:prstGeom>
          <a:noFill/>
          <a:ln w="76200">
            <a:solidFill>
              <a:srgbClr val="0B7FC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E994073E-AF12-C8F5-42AE-4A7D1EE949D3}"/>
              </a:ext>
            </a:extLst>
          </p:cNvPr>
          <p:cNvSpPr/>
          <p:nvPr userDrawn="1"/>
        </p:nvSpPr>
        <p:spPr>
          <a:xfrm rot="16200000">
            <a:off x="9760528" y="4426527"/>
            <a:ext cx="2415309" cy="2447636"/>
          </a:xfrm>
          <a:prstGeom prst="rtTriangle">
            <a:avLst/>
          </a:prstGeom>
          <a:solidFill>
            <a:srgbClr val="0B7FC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6151837-5C0D-31E3-8F5A-8C9F25C0EE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093" y="5310908"/>
            <a:ext cx="1600752" cy="1399309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C55B6E9-098C-AF27-758F-5E92C6131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01517" y="6345092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8A2DF82-DC5B-4423-98C0-B9118809A4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941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ue Emphasis Slide">
    <p:bg>
      <p:bgPr>
        <a:solidFill>
          <a:srgbClr val="0B7F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591A1-7FA4-2F61-9128-2FF78B222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824" y="365125"/>
            <a:ext cx="10515600" cy="930123"/>
          </a:xfrm>
          <a:noFill/>
        </p:spPr>
        <p:txBody>
          <a:bodyPr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989659-D132-F054-B85C-32A3DBC1F2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0" y="1490949"/>
            <a:ext cx="10744200" cy="4717618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DC3869-2C01-71EF-B857-DE79B1F02100}"/>
              </a:ext>
            </a:extLst>
          </p:cNvPr>
          <p:cNvSpPr/>
          <p:nvPr userDrawn="1"/>
        </p:nvSpPr>
        <p:spPr>
          <a:xfrm>
            <a:off x="457200" y="1295248"/>
            <a:ext cx="11237976" cy="5114696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E994073E-AF12-C8F5-42AE-4A7D1EE949D3}"/>
              </a:ext>
            </a:extLst>
          </p:cNvPr>
          <p:cNvSpPr/>
          <p:nvPr userDrawn="1"/>
        </p:nvSpPr>
        <p:spPr>
          <a:xfrm rot="16200000">
            <a:off x="9760528" y="4426527"/>
            <a:ext cx="2415309" cy="2447636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6151837-5C0D-31E3-8F5A-8C9F25C0EE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093" y="5310908"/>
            <a:ext cx="1600752" cy="1399309"/>
          </a:xfrm>
          <a:prstGeom prst="rect">
            <a:avLst/>
          </a:prstGeom>
        </p:spPr>
      </p:pic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42A9ABAD-8CE8-C9A1-D45B-12255DC91C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6824" y="6345092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DF6D887-0D98-4019-A639-F251359AF1BE}" type="datetime1">
              <a:rPr lang="en-US" smtClean="0"/>
              <a:t>6/29/2026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1B966F97-607E-5E84-E32F-3E36E438D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70042" y="6345092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DC2CA0A-F0F0-F365-D84F-E35A71F84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01517" y="6345092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8A2DF82-DC5B-4423-98C0-B9118809A4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507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reen Corner Low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591A1-7FA4-2F61-9128-2FF78B222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824" y="365125"/>
            <a:ext cx="10515600" cy="930123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989659-D132-F054-B85C-32A3DBC1F2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824" y="1490949"/>
            <a:ext cx="10971276" cy="471761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AAF592-C98E-3756-E744-93A235B12F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6824" y="6345092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7065DAC-39F8-48A4-AFD2-7512BBBF473E}" type="datetime1">
              <a:rPr lang="en-US" smtClean="0"/>
              <a:t>6/29/2026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41A3C-2209-0995-CC17-DF2C3AAD2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70042" y="6345092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E994073E-AF12-C8F5-42AE-4A7D1EE949D3}"/>
              </a:ext>
            </a:extLst>
          </p:cNvPr>
          <p:cNvSpPr/>
          <p:nvPr userDrawn="1"/>
        </p:nvSpPr>
        <p:spPr>
          <a:xfrm rot="16200000">
            <a:off x="9760528" y="4426527"/>
            <a:ext cx="2415309" cy="2447636"/>
          </a:xfrm>
          <a:prstGeom prst="rtTriangle">
            <a:avLst/>
          </a:prstGeom>
          <a:solidFill>
            <a:srgbClr val="00A55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6151837-5C0D-31E3-8F5A-8C9F25C0EE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093" y="5310908"/>
            <a:ext cx="1600752" cy="1399309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C55B6E9-098C-AF27-758F-5E92C6131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01517" y="6345092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8A2DF82-DC5B-4423-98C0-B9118809A4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770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reen 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591A1-7FA4-2F61-9128-2FF78B222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824" y="365125"/>
            <a:ext cx="10515600" cy="930123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989659-D132-F054-B85C-32A3DBC1F2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0" y="1490949"/>
            <a:ext cx="10744200" cy="471761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AAF592-C98E-3756-E744-93A235B12F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6824" y="6345092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D4E5E37-A6FE-4D2E-BB3E-993BCB138807}" type="datetime1">
              <a:rPr lang="en-US" smtClean="0"/>
              <a:t>6/29/2026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41A3C-2209-0995-CC17-DF2C3AAD2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70042" y="6345092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DC3869-2C01-71EF-B857-DE79B1F02100}"/>
              </a:ext>
            </a:extLst>
          </p:cNvPr>
          <p:cNvSpPr/>
          <p:nvPr userDrawn="1"/>
        </p:nvSpPr>
        <p:spPr>
          <a:xfrm>
            <a:off x="457200" y="1295248"/>
            <a:ext cx="11237976" cy="5114696"/>
          </a:xfrm>
          <a:prstGeom prst="rect">
            <a:avLst/>
          </a:prstGeom>
          <a:noFill/>
          <a:ln w="76200">
            <a:solidFill>
              <a:srgbClr val="00A5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E994073E-AF12-C8F5-42AE-4A7D1EE949D3}"/>
              </a:ext>
            </a:extLst>
          </p:cNvPr>
          <p:cNvSpPr/>
          <p:nvPr userDrawn="1"/>
        </p:nvSpPr>
        <p:spPr>
          <a:xfrm rot="16200000">
            <a:off x="9760528" y="4426527"/>
            <a:ext cx="2415309" cy="2447636"/>
          </a:xfrm>
          <a:prstGeom prst="rtTriangle">
            <a:avLst/>
          </a:prstGeom>
          <a:solidFill>
            <a:srgbClr val="00A55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6151837-5C0D-31E3-8F5A-8C9F25C0EE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093" y="5310908"/>
            <a:ext cx="1600752" cy="1399309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C55B6E9-098C-AF27-758F-5E92C6131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01517" y="6345092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8A2DF82-DC5B-4423-98C0-B9118809A4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2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reen Emphasis Slide">
    <p:bg>
      <p:bgPr>
        <a:solidFill>
          <a:srgbClr val="00A5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591A1-7FA4-2F61-9128-2FF78B222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824" y="365125"/>
            <a:ext cx="10515600" cy="930123"/>
          </a:xfrm>
          <a:noFill/>
        </p:spPr>
        <p:txBody>
          <a:bodyPr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989659-D132-F054-B85C-32A3DBC1F2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0" y="1490949"/>
            <a:ext cx="10744200" cy="4717618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DC3869-2C01-71EF-B857-DE79B1F02100}"/>
              </a:ext>
            </a:extLst>
          </p:cNvPr>
          <p:cNvSpPr/>
          <p:nvPr userDrawn="1"/>
        </p:nvSpPr>
        <p:spPr>
          <a:xfrm>
            <a:off x="457200" y="1295248"/>
            <a:ext cx="11237976" cy="5114696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E994073E-AF12-C8F5-42AE-4A7D1EE949D3}"/>
              </a:ext>
            </a:extLst>
          </p:cNvPr>
          <p:cNvSpPr/>
          <p:nvPr userDrawn="1"/>
        </p:nvSpPr>
        <p:spPr>
          <a:xfrm rot="16200000">
            <a:off x="9760528" y="4426527"/>
            <a:ext cx="2415309" cy="2447636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6151837-5C0D-31E3-8F5A-8C9F25C0EE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093" y="5310908"/>
            <a:ext cx="1600752" cy="1399309"/>
          </a:xfrm>
          <a:prstGeom prst="rect">
            <a:avLst/>
          </a:prstGeom>
        </p:spPr>
      </p:pic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42A9ABAD-8CE8-C9A1-D45B-12255DC91C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6824" y="6345092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B108D53-421A-4DA4-9D90-BFEC913BC1AC}" type="datetime1">
              <a:rPr lang="en-US" smtClean="0"/>
              <a:t>6/29/2026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1B966F97-607E-5E84-E32F-3E36E438D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70042" y="6345092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DC2CA0A-F0F0-F365-D84F-E35A71F84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01517" y="6345092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8A2DF82-DC5B-4423-98C0-B9118809A4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047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C274E1-C839-A9A8-F86C-7C0A0E6FE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55473B-F1D9-DF9E-422E-5AC580B50F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38B983-B5E2-97B5-9B40-C8B4088E31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opperplate Gothic Light" panose="020E0507020206020404" pitchFamily="34" charset="0"/>
              </a:defRPr>
            </a:lvl1pPr>
          </a:lstStyle>
          <a:p>
            <a:fld id="{214A6ACC-F844-4020-B5B2-74D585A82078}" type="datetime1">
              <a:rPr lang="en-US" smtClean="0"/>
              <a:t>6/29/2026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9E5771-3AF9-0B73-400F-20D7BD4701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opperplate Gothic Light" panose="020E05070202060204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26CCDF-ACEB-C734-8A50-B0F139EB3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opperplate Gothic Light" panose="020E0507020206020404" pitchFamily="34" charset="0"/>
              </a:defRPr>
            </a:lvl1pPr>
          </a:lstStyle>
          <a:p>
            <a:fld id="{78A2DF82-DC5B-4423-98C0-B9118809A4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242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74" r:id="rId3"/>
    <p:sldLayoutId id="2147483675" r:id="rId4"/>
    <p:sldLayoutId id="2147483660" r:id="rId5"/>
    <p:sldLayoutId id="2147483661" r:id="rId6"/>
    <p:sldLayoutId id="2147483676" r:id="rId7"/>
    <p:sldLayoutId id="2147483663" r:id="rId8"/>
    <p:sldLayoutId id="2147483664" r:id="rId9"/>
    <p:sldLayoutId id="2147483677" r:id="rId10"/>
    <p:sldLayoutId id="2147483666" r:id="rId11"/>
    <p:sldLayoutId id="2147483667" r:id="rId12"/>
    <p:sldLayoutId id="2147483678" r:id="rId13"/>
    <p:sldLayoutId id="2147483672" r:id="rId14"/>
    <p:sldLayoutId id="2147483673" r:id="rId15"/>
    <p:sldLayoutId id="2147483679" r:id="rId16"/>
    <p:sldLayoutId id="2147483669" r:id="rId17"/>
    <p:sldLayoutId id="2147483670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like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like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like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like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like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like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713944-F4D9-CB8C-D10E-56484CB6AC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396" y="1043796"/>
            <a:ext cx="7801207" cy="5377364"/>
          </a:xfrm>
          <a:prstGeom prst="rect">
            <a:avLst/>
          </a:prstGeom>
        </p:spPr>
      </p:pic>
      <p:sp>
        <p:nvSpPr>
          <p:cNvPr id="121" name="Slide Number Placeholder 120">
            <a:extLst>
              <a:ext uri="{FF2B5EF4-FFF2-40B4-BE49-F238E27FC236}">
                <a16:creationId xmlns:a16="http://schemas.microsoft.com/office/drawing/2014/main" id="{1F479E2F-5C39-0F59-AB48-47B877088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2DF82-DC5B-4423-98C0-B9118809A45A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0E355C-CB39-3F92-3B15-8B05378C5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05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300" dirty="0"/>
              <a:t> </a:t>
            </a:r>
            <a:r>
              <a:rPr lang="en-US" sz="3300" b="1" dirty="0"/>
              <a:t>2028 Upton Drive Reconstruction Project</a:t>
            </a:r>
            <a:br>
              <a:rPr lang="en-US" sz="3300" b="1" dirty="0"/>
            </a:br>
            <a:r>
              <a:rPr lang="en-US" sz="3300" b="1" dirty="0"/>
              <a:t>Non-Motorized Facilities Selection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8FF141-AA4C-B5C6-A63A-9AD1DE752172}"/>
              </a:ext>
            </a:extLst>
          </p:cNvPr>
          <p:cNvSpPr txBox="1"/>
          <p:nvPr/>
        </p:nvSpPr>
        <p:spPr>
          <a:xfrm>
            <a:off x="2277375" y="1155939"/>
            <a:ext cx="2251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Project Location Map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7CF3FE-BBB0-6CDB-4B26-2D3C0C4DD471}"/>
              </a:ext>
            </a:extLst>
          </p:cNvPr>
          <p:cNvSpPr txBox="1"/>
          <p:nvPr/>
        </p:nvSpPr>
        <p:spPr>
          <a:xfrm rot="18486808">
            <a:off x="2820838" y="5001173"/>
            <a:ext cx="144061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FFFF00"/>
                </a:solidFill>
              </a:rPr>
              <a:t>Upton Drive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021845-3F8B-0103-F571-A2BF08420381}"/>
              </a:ext>
            </a:extLst>
          </p:cNvPr>
          <p:cNvSpPr txBox="1"/>
          <p:nvPr/>
        </p:nvSpPr>
        <p:spPr>
          <a:xfrm rot="17953080">
            <a:off x="7174982" y="4967358"/>
            <a:ext cx="244625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FFFF00"/>
                </a:solidFill>
              </a:rPr>
              <a:t>Harry Gast Parkway (M63)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9869C5-5371-2B38-9141-49DC3F72A138}"/>
              </a:ext>
            </a:extLst>
          </p:cNvPr>
          <p:cNvSpPr txBox="1"/>
          <p:nvPr/>
        </p:nvSpPr>
        <p:spPr>
          <a:xfrm rot="2202732">
            <a:off x="4011719" y="5195037"/>
            <a:ext cx="144061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FFFF00"/>
                </a:solidFill>
              </a:rPr>
              <a:t>Momany Drive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B82248-28BD-1820-F771-60A66BC77C85}"/>
              </a:ext>
            </a:extLst>
          </p:cNvPr>
          <p:cNvSpPr txBox="1"/>
          <p:nvPr/>
        </p:nvSpPr>
        <p:spPr>
          <a:xfrm rot="2504957">
            <a:off x="5535720" y="2972295"/>
            <a:ext cx="14406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FFFF00"/>
                </a:solidFill>
              </a:rPr>
              <a:t>Edgewater Dunes Parkway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5ABA47-2F8A-5190-F264-E96D4BBE66DE}"/>
              </a:ext>
            </a:extLst>
          </p:cNvPr>
          <p:cNvSpPr txBox="1"/>
          <p:nvPr/>
        </p:nvSpPr>
        <p:spPr>
          <a:xfrm rot="21156690">
            <a:off x="8431202" y="1468257"/>
            <a:ext cx="107119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FFFF00"/>
                </a:solidFill>
              </a:rPr>
              <a:t>Klock Road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8955E8E-F1E5-BD47-EDD5-9198EEAA57CD}"/>
              </a:ext>
            </a:extLst>
          </p:cNvPr>
          <p:cNvSpPr txBox="1"/>
          <p:nvPr/>
        </p:nvSpPr>
        <p:spPr>
          <a:xfrm rot="5400000">
            <a:off x="4858274" y="1946367"/>
            <a:ext cx="14406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FFFF00"/>
                </a:solidFill>
              </a:rPr>
              <a:t>Upton Drive North </a:t>
            </a:r>
          </a:p>
        </p:txBody>
      </p:sp>
    </p:spTree>
    <p:extLst>
      <p:ext uri="{BB962C8B-B14F-4D97-AF65-F5344CB8AC3E}">
        <p14:creationId xmlns:p14="http://schemas.microsoft.com/office/powerpoint/2010/main" val="35804277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2952EC-16F3-DBC6-6332-38E8209D17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lide Number Placeholder 120">
            <a:extLst>
              <a:ext uri="{FF2B5EF4-FFF2-40B4-BE49-F238E27FC236}">
                <a16:creationId xmlns:a16="http://schemas.microsoft.com/office/drawing/2014/main" id="{49AB3A8E-3F58-E203-EE41-89F730967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2DF82-DC5B-4423-98C0-B9118809A45A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053C25A-F308-9CA2-FEBE-9356E1C6A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05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300" dirty="0"/>
              <a:t> </a:t>
            </a:r>
            <a:r>
              <a:rPr lang="en-US" sz="3300" b="1" dirty="0"/>
              <a:t>2028 Upton Drive Reconstruction Project</a:t>
            </a:r>
            <a:br>
              <a:rPr lang="en-US" sz="3300" b="1" dirty="0"/>
            </a:br>
            <a:r>
              <a:rPr lang="en-US" sz="3300" b="1" dirty="0"/>
              <a:t>Non-Motorized Facilities Selection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F381D4B-815F-C72C-DB82-68A8497937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1727282"/>
              </p:ext>
            </p:extLst>
          </p:nvPr>
        </p:nvGraphicFramePr>
        <p:xfrm>
          <a:off x="71321" y="955503"/>
          <a:ext cx="12049358" cy="58779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1254">
                  <a:extLst>
                    <a:ext uri="{9D8B030D-6E8A-4147-A177-3AD203B41FA5}">
                      <a16:colId xmlns:a16="http://schemas.microsoft.com/office/drawing/2014/main" val="2665750470"/>
                    </a:ext>
                  </a:extLst>
                </a:gridCol>
                <a:gridCol w="2566087">
                  <a:extLst>
                    <a:ext uri="{9D8B030D-6E8A-4147-A177-3AD203B41FA5}">
                      <a16:colId xmlns:a16="http://schemas.microsoft.com/office/drawing/2014/main" val="123669030"/>
                    </a:ext>
                  </a:extLst>
                </a:gridCol>
                <a:gridCol w="2765410">
                  <a:extLst>
                    <a:ext uri="{9D8B030D-6E8A-4147-A177-3AD203B41FA5}">
                      <a16:colId xmlns:a16="http://schemas.microsoft.com/office/drawing/2014/main" val="1122964308"/>
                    </a:ext>
                  </a:extLst>
                </a:gridCol>
                <a:gridCol w="3135806">
                  <a:extLst>
                    <a:ext uri="{9D8B030D-6E8A-4147-A177-3AD203B41FA5}">
                      <a16:colId xmlns:a16="http://schemas.microsoft.com/office/drawing/2014/main" val="2876872549"/>
                    </a:ext>
                  </a:extLst>
                </a:gridCol>
                <a:gridCol w="3080801">
                  <a:extLst>
                    <a:ext uri="{9D8B030D-6E8A-4147-A177-3AD203B41FA5}">
                      <a16:colId xmlns:a16="http://schemas.microsoft.com/office/drawing/2014/main" val="664181975"/>
                    </a:ext>
                  </a:extLst>
                </a:gridCol>
              </a:tblGrid>
              <a:tr h="1233578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05" marR="6290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300" dirty="0">
                          <a:effectLst/>
                        </a:rPr>
                        <a:t>Concept One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300" dirty="0">
                          <a:effectLst/>
                        </a:rPr>
                        <a:t>Non-Motorized Path (NMP)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05" marR="6290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300" dirty="0">
                          <a:effectLst/>
                        </a:rPr>
                        <a:t>Concept Two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300" dirty="0">
                          <a:effectLst/>
                        </a:rPr>
                        <a:t>Bike Lanes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05" marR="6290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300" dirty="0">
                          <a:effectLst/>
                        </a:rPr>
                        <a:t>Concept Three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300" dirty="0">
                          <a:effectLst/>
                        </a:rPr>
                        <a:t>Non-Motorized Path (NMP) with On-Street Parking North of EW Dunes Parkway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300" dirty="0">
                          <a:effectLst/>
                        </a:rPr>
                        <a:t>(east side only)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05" marR="6290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300" dirty="0">
                          <a:effectLst/>
                        </a:rPr>
                        <a:t> Concept Four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300" dirty="0">
                          <a:effectLst/>
                        </a:rPr>
                        <a:t>Bike Lanes with On-Street Parking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300" dirty="0">
                          <a:effectLst/>
                        </a:rPr>
                        <a:t>North of EW Dunes Pkwy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300" dirty="0">
                          <a:effectLst/>
                        </a:rPr>
                        <a:t>(east side only)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05" marR="62905" marT="0" marB="0"/>
                </a:tc>
                <a:extLst>
                  <a:ext uri="{0D108BD9-81ED-4DB2-BD59-A6C34878D82A}">
                    <a16:rowId xmlns:a16="http://schemas.microsoft.com/office/drawing/2014/main" val="3880839969"/>
                  </a:ext>
                </a:extLst>
              </a:tr>
              <a:tr h="2198941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dirty="0">
                          <a:effectLst/>
                        </a:rPr>
                        <a:t>Pros</a:t>
                      </a:r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05" marR="62905" marT="0" marB="0" vert="vert270" anchor="ctr"/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300" dirty="0">
                          <a:effectLst/>
                        </a:rPr>
                        <a:t>Family Friendly.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300" dirty="0">
                          <a:effectLst/>
                        </a:rPr>
                        <a:t>Matches existing non-motorized facilities (connects to NMP south of Momany Drive and north to M63).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300" dirty="0">
                          <a:effectLst/>
                        </a:rPr>
                        <a:t>Narrowed roadway typically reduces vehicle speeds.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300" dirty="0">
                          <a:effectLst/>
                        </a:rPr>
                        <a:t>More green space as compared to option 3.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05" marR="62905" marT="0" marB="0"/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300" dirty="0">
                          <a:effectLst/>
                        </a:rPr>
                        <a:t>Preferred by commuters.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300" dirty="0">
                          <a:effectLst/>
                        </a:rPr>
                        <a:t>More green space as compared to option 4.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05" marR="62905" marT="0" marB="0"/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300" dirty="0">
                          <a:effectLst/>
                        </a:rPr>
                        <a:t>Family Friendly.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300" dirty="0">
                          <a:effectLst/>
                        </a:rPr>
                        <a:t>Matches existing non-motorized facilities (connects to NMP south of Momany Drive and north to M63).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300" dirty="0">
                          <a:effectLst/>
                        </a:rPr>
                        <a:t>Narrowed roadway typically reduces speeds.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300" dirty="0">
                          <a:effectLst/>
                        </a:rPr>
                        <a:t>Mitigates the loss of on-street parking to a degree.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300" dirty="0">
                          <a:effectLst/>
                        </a:rPr>
                        <a:t>Tapered alignment required to provide space for on-street parking typically reduces vehicle speeds.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05" marR="62905" marT="0" marB="0"/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300" dirty="0">
                          <a:effectLst/>
                        </a:rPr>
                        <a:t>Preferred by commuters.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300" dirty="0">
                          <a:effectLst/>
                        </a:rPr>
                        <a:t>Mitigates the loss of on-street parking to a degree.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300" dirty="0">
                          <a:effectLst/>
                        </a:rPr>
                        <a:t>Tapered alignment required to provide space for on-street parking typically reduces speeds.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05" marR="62905" marT="0" marB="0"/>
                </a:tc>
                <a:extLst>
                  <a:ext uri="{0D108BD9-81ED-4DB2-BD59-A6C34878D82A}">
                    <a16:rowId xmlns:a16="http://schemas.microsoft.com/office/drawing/2014/main" val="637298669"/>
                  </a:ext>
                </a:extLst>
              </a:tr>
              <a:tr h="2101849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dirty="0">
                          <a:effectLst/>
                        </a:rPr>
                        <a:t>Cons</a:t>
                      </a:r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05" marR="62905" marT="0" marB="0" vert="vert270" anchor="ctr"/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300" dirty="0">
                          <a:effectLst/>
                        </a:rPr>
                        <a:t>Loss of On-Street Parking.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300" dirty="0">
                          <a:effectLst/>
                        </a:rPr>
                        <a:t>May lead to enforcement workload if motorized use is an issue.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05" marR="62905" marT="0" marB="0"/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300" dirty="0">
                          <a:effectLst/>
                        </a:rPr>
                        <a:t>Loss of On-Street Parking.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300" dirty="0">
                          <a:effectLst/>
                        </a:rPr>
                        <a:t>Increased roadway width typically increases speeds (as compared to options 1 and 3).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300" dirty="0">
                          <a:effectLst/>
                        </a:rPr>
                        <a:t>Does not match adjacent non-motorized paths.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300" dirty="0">
                          <a:effectLst/>
                        </a:rPr>
                        <a:t>Inexperienced cyclists share a 5-foot sidewalk with pedestrians.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05" marR="62905" marT="0" marB="0"/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300" dirty="0">
                          <a:effectLst/>
                        </a:rPr>
                        <a:t>Less green space as compared to Concept 1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300" dirty="0">
                          <a:effectLst/>
                        </a:rPr>
                        <a:t>May lead to enforcement workload if motorized use is an issue (golf carts).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05" marR="62905" marT="0" marB="0"/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300" dirty="0">
                          <a:effectLst/>
                        </a:rPr>
                        <a:t>Less green space as compared to Concept 2. 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300" dirty="0">
                          <a:effectLst/>
                        </a:rPr>
                        <a:t>Increased roadway width typically increases speeds (as compared to options 1 and 3).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300" dirty="0">
                          <a:effectLst/>
                        </a:rPr>
                        <a:t>Does not match adjacent non-motorized paths.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300" dirty="0">
                          <a:effectLst/>
                        </a:rPr>
                        <a:t>Inexperienced cyclists share a 5-foot sidewalk with pedestrians.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Car doors open into northbound bike lane.</a:t>
                      </a:r>
                      <a:endParaRPr lang="en-US" sz="1300" dirty="0">
                        <a:effectLst/>
                      </a:endParaRPr>
                    </a:p>
                  </a:txBody>
                  <a:tcPr marL="62905" marR="62905" marT="0" marB="0"/>
                </a:tc>
                <a:extLst>
                  <a:ext uri="{0D108BD9-81ED-4DB2-BD59-A6C34878D82A}">
                    <a16:rowId xmlns:a16="http://schemas.microsoft.com/office/drawing/2014/main" val="42066423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45593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C764F5-5130-3FE1-73D8-26D993ED3D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lide Number Placeholder 120">
            <a:extLst>
              <a:ext uri="{FF2B5EF4-FFF2-40B4-BE49-F238E27FC236}">
                <a16:creationId xmlns:a16="http://schemas.microsoft.com/office/drawing/2014/main" id="{66616E48-331E-341F-1DF3-E95B6244D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2DF82-DC5B-4423-98C0-B9118809A45A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5D29ACC-04D7-3B74-2D25-BAAE3607A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05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300" dirty="0"/>
              <a:t> </a:t>
            </a:r>
            <a:r>
              <a:rPr lang="en-US" sz="3300" b="1" dirty="0"/>
              <a:t>2028 Upton Drive Reconstruction Project</a:t>
            </a:r>
            <a:br>
              <a:rPr lang="en-US" sz="3300" b="1" dirty="0"/>
            </a:br>
            <a:r>
              <a:rPr lang="en-US" sz="3300" b="1" dirty="0"/>
              <a:t>Non-Motorized Facilities Selection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2C23C2-6E61-CCCB-BF90-7679C35B7BF3}"/>
              </a:ext>
            </a:extLst>
          </p:cNvPr>
          <p:cNvSpPr txBox="1"/>
          <p:nvPr/>
        </p:nvSpPr>
        <p:spPr>
          <a:xfrm>
            <a:off x="198408" y="905773"/>
            <a:ext cx="1035169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/>
              <a:t>Public Input Process</a:t>
            </a:r>
          </a:p>
          <a:p>
            <a:r>
              <a:rPr lang="en-US" sz="2100" dirty="0"/>
              <a:t>1</a:t>
            </a:r>
            <a:r>
              <a:rPr lang="en-US" sz="2100" baseline="30000" dirty="0"/>
              <a:t>st</a:t>
            </a:r>
            <a:r>
              <a:rPr lang="en-US" sz="2100" dirty="0"/>
              <a:t> Open House: 		November 12, 2025	21 attendees signed in</a:t>
            </a:r>
          </a:p>
          <a:p>
            <a:r>
              <a:rPr lang="en-US" sz="2100" dirty="0"/>
              <a:t>2</a:t>
            </a:r>
            <a:r>
              <a:rPr lang="en-US" sz="2100" baseline="30000" dirty="0"/>
              <a:t>nd</a:t>
            </a:r>
            <a:r>
              <a:rPr lang="en-US" sz="2100" dirty="0"/>
              <a:t> Open House: 	June 23, 2026		20 attendees signed in</a:t>
            </a:r>
          </a:p>
          <a:p>
            <a:endParaRPr lang="en-US" sz="2100" dirty="0"/>
          </a:p>
          <a:p>
            <a:r>
              <a:rPr lang="en-US" sz="2100" b="1" dirty="0"/>
              <a:t>Good participation from the public</a:t>
            </a:r>
          </a:p>
          <a:p>
            <a:r>
              <a:rPr lang="en-US" sz="2100" b="1" dirty="0"/>
              <a:t>Concerns raised: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dirty="0"/>
              <a:t>Tree removals/Landscaping Impacts –work will remain in the right-of-way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dirty="0"/>
              <a:t>Underground Electric – contacted AEP – provided rough estimate $3.7 million</a:t>
            </a:r>
          </a:p>
          <a:p>
            <a:r>
              <a:rPr lang="en-US" sz="2100" b="1" dirty="0"/>
              <a:t>Suggestions that we considered: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dirty="0"/>
              <a:t>Added Parking by shifting road north of EW Dunes Parkway/N Upton Drive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dirty="0"/>
              <a:t>Golf Carts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dirty="0"/>
              <a:t>E Bikes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DF0864-FBBF-6F24-8157-46CDF004E2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0173" y="4361785"/>
            <a:ext cx="3243533" cy="24330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69DC04-F160-20F6-4079-4ABA9DD90B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0815" y="4361785"/>
            <a:ext cx="4402347" cy="243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6893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AC435B-2DBB-EA88-D09B-05382F2C94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lide Number Placeholder 120">
            <a:extLst>
              <a:ext uri="{FF2B5EF4-FFF2-40B4-BE49-F238E27FC236}">
                <a16:creationId xmlns:a16="http://schemas.microsoft.com/office/drawing/2014/main" id="{26EA5589-7C05-96D2-D659-C8A48F06A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2DF82-DC5B-4423-98C0-B9118809A45A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4EC2F3B-0379-1627-E28B-C55BE7410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05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300" dirty="0"/>
              <a:t> </a:t>
            </a:r>
            <a:r>
              <a:rPr lang="en-US" sz="3300" b="1" dirty="0"/>
              <a:t>2028 Upton Drive Reconstruction Project</a:t>
            </a:r>
            <a:br>
              <a:rPr lang="en-US" sz="3300" b="1" dirty="0"/>
            </a:br>
            <a:r>
              <a:rPr lang="en-US" sz="3300" b="1" dirty="0"/>
              <a:t>Non-Motorized Facilities Selection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74326B7-3DCA-1B3A-2352-3F7C29F099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8182433"/>
              </p:ext>
            </p:extLst>
          </p:nvPr>
        </p:nvGraphicFramePr>
        <p:xfrm>
          <a:off x="748146" y="1034472"/>
          <a:ext cx="9005456" cy="5611090"/>
        </p:xfrm>
        <a:graphic>
          <a:graphicData uri="http://schemas.openxmlformats.org/drawingml/2006/table">
            <a:tbl>
              <a:tblPr/>
              <a:tblGrid>
                <a:gridCol w="2251364">
                  <a:extLst>
                    <a:ext uri="{9D8B030D-6E8A-4147-A177-3AD203B41FA5}">
                      <a16:colId xmlns:a16="http://schemas.microsoft.com/office/drawing/2014/main" val="3535689920"/>
                    </a:ext>
                  </a:extLst>
                </a:gridCol>
                <a:gridCol w="2251364">
                  <a:extLst>
                    <a:ext uri="{9D8B030D-6E8A-4147-A177-3AD203B41FA5}">
                      <a16:colId xmlns:a16="http://schemas.microsoft.com/office/drawing/2014/main" val="2648465109"/>
                    </a:ext>
                  </a:extLst>
                </a:gridCol>
                <a:gridCol w="2251364">
                  <a:extLst>
                    <a:ext uri="{9D8B030D-6E8A-4147-A177-3AD203B41FA5}">
                      <a16:colId xmlns:a16="http://schemas.microsoft.com/office/drawing/2014/main" val="2857946952"/>
                    </a:ext>
                  </a:extLst>
                </a:gridCol>
                <a:gridCol w="2251364">
                  <a:extLst>
                    <a:ext uri="{9D8B030D-6E8A-4147-A177-3AD203B41FA5}">
                      <a16:colId xmlns:a16="http://schemas.microsoft.com/office/drawing/2014/main" val="3544276506"/>
                    </a:ext>
                  </a:extLst>
                </a:gridCol>
              </a:tblGrid>
              <a:tr h="208786">
                <a:tc gridSpan="4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1st Public Input Process</a:t>
                      </a:r>
                    </a:p>
                  </a:txBody>
                  <a:tcPr marL="6399" marR="6399" marT="63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4463870"/>
                  </a:ext>
                </a:extLst>
              </a:tr>
              <a:tr h="208786">
                <a:tc gridSpan="4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Email Input</a:t>
                      </a:r>
                    </a:p>
                  </a:txBody>
                  <a:tcPr marL="6399" marR="6399" marT="63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1248040"/>
                  </a:ext>
                </a:extLst>
              </a:tr>
              <a:tr h="411039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  <a:b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</a:br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NMP</a:t>
                      </a:r>
                    </a:p>
                  </a:txBody>
                  <a:tcPr marL="6399" marR="6399" marT="63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  <a:b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</a:br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Bike Lanes</a:t>
                      </a:r>
                    </a:p>
                  </a:txBody>
                  <a:tcPr marL="6399" marR="6399" marT="63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</a:t>
                      </a:r>
                      <a:b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</a:br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NMP &amp; Parking</a:t>
                      </a:r>
                    </a:p>
                  </a:txBody>
                  <a:tcPr marL="6399" marR="6399" marT="63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6399" marR="6399" marT="63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4146258"/>
                  </a:ext>
                </a:extLst>
              </a:tr>
              <a:tr h="208786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marL="6399" marR="6399" marT="63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marL="6399" marR="6399" marT="63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marL="6399" marR="6399" marT="63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6399" marR="6399" marT="63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7667060"/>
                  </a:ext>
                </a:extLst>
              </a:tr>
              <a:tr h="20878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6399" marR="6399" marT="63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6399" marR="6399" marT="639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6399" marR="6399" marT="639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6399" marR="6399" marT="63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4322744"/>
                  </a:ext>
                </a:extLst>
              </a:tr>
              <a:tr h="208786">
                <a:tc gridSpan="4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1st Open House*</a:t>
                      </a:r>
                    </a:p>
                  </a:txBody>
                  <a:tcPr marL="6399" marR="6399" marT="63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7227311"/>
                  </a:ext>
                </a:extLst>
              </a:tr>
              <a:tr h="41103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6399" marR="6399" marT="63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  <a:b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</a:br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NMP</a:t>
                      </a:r>
                    </a:p>
                  </a:txBody>
                  <a:tcPr marL="6399" marR="6399" marT="63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  <a:b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</a:br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Bike Lanes</a:t>
                      </a:r>
                    </a:p>
                  </a:txBody>
                  <a:tcPr marL="6399" marR="6399" marT="63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</a:t>
                      </a:r>
                      <a:b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</a:br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NMP &amp; Parking</a:t>
                      </a:r>
                    </a:p>
                  </a:txBody>
                  <a:tcPr marL="6399" marR="6399" marT="63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0614600"/>
                  </a:ext>
                </a:extLst>
              </a:tr>
              <a:tr h="20878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Green Sticker</a:t>
                      </a:r>
                    </a:p>
                  </a:txBody>
                  <a:tcPr marL="6399" marR="6399" marT="63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399" marR="6399" marT="63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399" marR="6399" marT="63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6399" marR="6399" marT="63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8633926"/>
                  </a:ext>
                </a:extLst>
              </a:tr>
              <a:tr h="20878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Red Sticker</a:t>
                      </a:r>
                    </a:p>
                  </a:txBody>
                  <a:tcPr marL="6399" marR="6399" marT="63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6399" marR="6399" marT="63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6399" marR="6399" marT="63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399" marR="6399" marT="63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6368853"/>
                  </a:ext>
                </a:extLst>
              </a:tr>
              <a:tr h="411039">
                <a:tc gridSpan="4"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* Not included in combined public input below, of the 21 attendees, all but 3 provided written input during 1st and 2nd input process</a:t>
                      </a:r>
                    </a:p>
                  </a:txBody>
                  <a:tcPr marL="6399" marR="6399" marT="63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8964505"/>
                  </a:ext>
                </a:extLst>
              </a:tr>
              <a:tr h="20878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6399" marR="6399" marT="63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6399" marR="6399" marT="639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6399" marR="6399" marT="639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6399" marR="6399" marT="639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1653895"/>
                  </a:ext>
                </a:extLst>
              </a:tr>
              <a:tr h="208786">
                <a:tc gridSpan="4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2nd Public Input Process</a:t>
                      </a:r>
                    </a:p>
                  </a:txBody>
                  <a:tcPr marL="6399" marR="6399" marT="63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9004612"/>
                  </a:ext>
                </a:extLst>
              </a:tr>
              <a:tr h="411039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  <a:b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</a:br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NMP</a:t>
                      </a:r>
                    </a:p>
                  </a:txBody>
                  <a:tcPr marL="6399" marR="6399" marT="63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  <a:b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</a:br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Bike Lanes</a:t>
                      </a:r>
                    </a:p>
                  </a:txBody>
                  <a:tcPr marL="6399" marR="6399" marT="63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</a:t>
                      </a:r>
                      <a:b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</a:br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NMP &amp; Parking</a:t>
                      </a:r>
                    </a:p>
                  </a:txBody>
                  <a:tcPr marL="6399" marR="6399" marT="63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</a:t>
                      </a:r>
                    </a:p>
                    <a:p>
                      <a:pPr algn="ctr" fontAlgn="b">
                        <a:buNone/>
                      </a:pPr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Bike Lanes &amp; Parking</a:t>
                      </a:r>
                    </a:p>
                  </a:txBody>
                  <a:tcPr marL="6399" marR="6399" marT="63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4957753"/>
                  </a:ext>
                </a:extLst>
              </a:tr>
              <a:tr h="208786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399" marR="6399" marT="63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399" marR="6399" marT="63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6399" marR="6399" marT="63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6399" marR="6399" marT="63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872487"/>
                  </a:ext>
                </a:extLst>
              </a:tr>
              <a:tr h="208786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99" marR="6399" marT="63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99" marR="6399" marT="639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99" marR="6399" marT="639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99" marR="6399" marT="639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5587819"/>
                  </a:ext>
                </a:extLst>
              </a:tr>
              <a:tr h="208786">
                <a:tc gridSpan="4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Combined Public Input Process by Concept**</a:t>
                      </a:r>
                    </a:p>
                  </a:txBody>
                  <a:tcPr marL="6399" marR="6399" marT="63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5615233"/>
                  </a:ext>
                </a:extLst>
              </a:tr>
              <a:tr h="20878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6399" marR="6399" marT="63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Yes</a:t>
                      </a:r>
                    </a:p>
                  </a:txBody>
                  <a:tcPr marL="6399" marR="6399" marT="63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No</a:t>
                      </a:r>
                    </a:p>
                  </a:txBody>
                  <a:tcPr marL="6399" marR="6399" marT="63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Neutral</a:t>
                      </a:r>
                    </a:p>
                  </a:txBody>
                  <a:tcPr marL="6399" marR="6399" marT="63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8670417"/>
                  </a:ext>
                </a:extLst>
              </a:tr>
              <a:tr h="20878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Parking</a:t>
                      </a:r>
                    </a:p>
                  </a:txBody>
                  <a:tcPr marL="6399" marR="6399" marT="63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22</a:t>
                      </a:r>
                    </a:p>
                  </a:txBody>
                  <a:tcPr marL="6399" marR="6399" marT="63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10</a:t>
                      </a:r>
                    </a:p>
                  </a:txBody>
                  <a:tcPr marL="6399" marR="6399" marT="63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marL="6399" marR="6399" marT="63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8055970"/>
                  </a:ext>
                </a:extLst>
              </a:tr>
              <a:tr h="20878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6399" marR="6399" marT="63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6399" marR="6399" marT="63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6399" marR="6399" marT="63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6399" marR="6399" marT="63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5652389"/>
                  </a:ext>
                </a:extLst>
              </a:tr>
              <a:tr h="20878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NMP (1 &amp; 3)</a:t>
                      </a:r>
                    </a:p>
                  </a:txBody>
                  <a:tcPr marL="6399" marR="6399" marT="63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21</a:t>
                      </a:r>
                    </a:p>
                  </a:txBody>
                  <a:tcPr marL="6399" marR="6399" marT="63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6399" marR="6399" marT="63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6399" marR="6399" marT="63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8872905"/>
                  </a:ext>
                </a:extLst>
              </a:tr>
              <a:tr h="20878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Bike Lanes (2 &amp; 4)</a:t>
                      </a:r>
                    </a:p>
                  </a:txBody>
                  <a:tcPr marL="6399" marR="6399" marT="63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18</a:t>
                      </a:r>
                    </a:p>
                  </a:txBody>
                  <a:tcPr marL="6399" marR="6399" marT="63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6399" marR="6399" marT="63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6399" marR="6399" marT="63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2848297"/>
                  </a:ext>
                </a:extLst>
              </a:tr>
              <a:tr h="20878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6399" marR="6399" marT="63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6399" marR="6399" marT="63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6399" marR="6399" marT="63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6399" marR="6399" marT="63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5746974"/>
                  </a:ext>
                </a:extLst>
              </a:tr>
              <a:tr h="208786">
                <a:tc gridSpan="4"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** Removed duplicate "votes" and adjusted </a:t>
                      </a:r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for change </a:t>
                      </a:r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of preference.</a:t>
                      </a:r>
                    </a:p>
                  </a:txBody>
                  <a:tcPr marL="6399" marR="6399" marT="63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45739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03101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44DCF2-D279-408E-FB65-0FF8D5D37D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lide Number Placeholder 120">
            <a:extLst>
              <a:ext uri="{FF2B5EF4-FFF2-40B4-BE49-F238E27FC236}">
                <a16:creationId xmlns:a16="http://schemas.microsoft.com/office/drawing/2014/main" id="{89CE218E-615F-5336-1B48-FBEE5E17C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2DF82-DC5B-4423-98C0-B9118809A45A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AE60ADA-5F62-EA3B-20B7-15BD12B03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05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300" dirty="0"/>
              <a:t> </a:t>
            </a:r>
            <a:r>
              <a:rPr lang="en-US" sz="3300" b="1" dirty="0"/>
              <a:t>2028 Upton Drive Reconstruction Project</a:t>
            </a:r>
            <a:br>
              <a:rPr lang="en-US" sz="3300" b="1" dirty="0"/>
            </a:br>
            <a:r>
              <a:rPr lang="en-US" sz="3300" b="1" dirty="0"/>
              <a:t>Non-Motorized Facilities Selection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D14B2C-AE75-4FE4-A104-40F6CE8E238A}"/>
              </a:ext>
            </a:extLst>
          </p:cNvPr>
          <p:cNvSpPr txBox="1"/>
          <p:nvPr/>
        </p:nvSpPr>
        <p:spPr>
          <a:xfrm>
            <a:off x="267472" y="825040"/>
            <a:ext cx="819303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Alike"/>
              </a:rPr>
              <a:t>Summary and Recommendation</a:t>
            </a:r>
          </a:p>
          <a:p>
            <a:endParaRPr lang="en-US" sz="2100" dirty="0">
              <a:latin typeface="Alike"/>
            </a:endParaRPr>
          </a:p>
          <a:p>
            <a:r>
              <a:rPr lang="en-US" sz="2100" dirty="0">
                <a:latin typeface="Alike"/>
              </a:rPr>
              <a:t>The majority of input favored adding parking.</a:t>
            </a:r>
          </a:p>
          <a:p>
            <a:endParaRPr lang="en-US" sz="2100" dirty="0">
              <a:latin typeface="Alike"/>
            </a:endParaRPr>
          </a:p>
          <a:p>
            <a:r>
              <a:rPr lang="en-US" sz="2100" dirty="0">
                <a:latin typeface="Alike"/>
              </a:rPr>
              <a:t>In general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dirty="0">
                <a:latin typeface="Alike"/>
              </a:rPr>
              <a:t>Residents fronting on the impacted section of Upton Drive desire bike lanes.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dirty="0">
                <a:latin typeface="Alike"/>
              </a:rPr>
              <a:t>Public open house attendees made a concerted effort to understand the concepts to decide their preference, and communicated respectfully with the staff and Abonmarche.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dirty="0">
                <a:latin typeface="Alike"/>
              </a:rPr>
              <a:t>Most communicated a strong preference for the concept they desired.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100" dirty="0">
              <a:latin typeface="Alike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F7B588-70DC-A5F7-4252-496B11FCCE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509" y="1312350"/>
            <a:ext cx="3582896" cy="268717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638DCAF-1F97-BAB4-C6DA-6455A3950EE4}"/>
              </a:ext>
            </a:extLst>
          </p:cNvPr>
          <p:cNvSpPr txBox="1"/>
          <p:nvPr/>
        </p:nvSpPr>
        <p:spPr>
          <a:xfrm>
            <a:off x="267472" y="4594929"/>
            <a:ext cx="1004030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Alike"/>
              </a:rPr>
              <a:t>No clear preference for NMP versus bike lanes; therefore, the concept recommendation is based solely on technical aspects.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dirty="0">
                <a:latin typeface="Alike"/>
              </a:rPr>
              <a:t>Either concept will work.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dirty="0">
                <a:latin typeface="Alike"/>
              </a:rPr>
              <a:t>NMP is safer and recommended for the following predominant reasons: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100" dirty="0">
                <a:latin typeface="Alike"/>
              </a:rPr>
              <a:t>Consistent with existing non-motorized paths on both ends of the project.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100" dirty="0">
                <a:latin typeface="Alike"/>
              </a:rPr>
              <a:t>The narrower road width typically reduces vehicular speeds.</a:t>
            </a:r>
          </a:p>
        </p:txBody>
      </p:sp>
    </p:spTree>
    <p:extLst>
      <p:ext uri="{BB962C8B-B14F-4D97-AF65-F5344CB8AC3E}">
        <p14:creationId xmlns:p14="http://schemas.microsoft.com/office/powerpoint/2010/main" val="17528208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1DE4B5-229A-F343-AA47-63A953AAE1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map of water cycle&#10;&#10;AI-generated content may be incorrect.">
            <a:extLst>
              <a:ext uri="{FF2B5EF4-FFF2-40B4-BE49-F238E27FC236}">
                <a16:creationId xmlns:a16="http://schemas.microsoft.com/office/drawing/2014/main" id="{64437A4B-3EFA-F187-A795-579E05C847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8188" y="965159"/>
            <a:ext cx="8167348" cy="5745058"/>
          </a:xfrm>
          <a:prstGeom prst="rect">
            <a:avLst/>
          </a:prstGeom>
        </p:spPr>
      </p:pic>
      <p:sp>
        <p:nvSpPr>
          <p:cNvPr id="118" name="Title 1">
            <a:extLst>
              <a:ext uri="{FF2B5EF4-FFF2-40B4-BE49-F238E27FC236}">
                <a16:creationId xmlns:a16="http://schemas.microsoft.com/office/drawing/2014/main" id="{16750B65-D005-5D3B-5C52-2D1BB004D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05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300" dirty="0"/>
              <a:t> </a:t>
            </a:r>
            <a:r>
              <a:rPr lang="en-US" sz="3300" b="1" dirty="0"/>
              <a:t>2028 Upton Drive Reconstruction Project</a:t>
            </a:r>
            <a:br>
              <a:rPr lang="en-US" sz="3300" b="1" dirty="0"/>
            </a:br>
            <a:r>
              <a:rPr lang="en-US" sz="3300" b="1" dirty="0"/>
              <a:t>Non-Motorized Facilities Selection</a:t>
            </a:r>
          </a:p>
        </p:txBody>
      </p:sp>
      <p:sp>
        <p:nvSpPr>
          <p:cNvPr id="121" name="Slide Number Placeholder 120">
            <a:extLst>
              <a:ext uri="{FF2B5EF4-FFF2-40B4-BE49-F238E27FC236}">
                <a16:creationId xmlns:a16="http://schemas.microsoft.com/office/drawing/2014/main" id="{A12FD7D5-CF56-7DE4-E8A1-91DEFD300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2DF82-DC5B-4423-98C0-B9118809A45A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9AC40AF-A296-6245-68B6-00D9171E21D3}"/>
              </a:ext>
            </a:extLst>
          </p:cNvPr>
          <p:cNvSpPr txBox="1">
            <a:spLocks/>
          </p:cNvSpPr>
          <p:nvPr/>
        </p:nvSpPr>
        <p:spPr>
          <a:xfrm>
            <a:off x="61822" y="779174"/>
            <a:ext cx="12068355" cy="9057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Alike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000" b="1" dirty="0"/>
              <a:t>Supplemental Slides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2943398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8B10FD-2CA8-67B4-F751-D7A7FD8269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itle 1">
            <a:extLst>
              <a:ext uri="{FF2B5EF4-FFF2-40B4-BE49-F238E27FC236}">
                <a16:creationId xmlns:a16="http://schemas.microsoft.com/office/drawing/2014/main" id="{CD67F284-AF02-174B-11D3-E4597A388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05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300" dirty="0"/>
              <a:t> </a:t>
            </a:r>
            <a:r>
              <a:rPr lang="en-US" sz="3300" b="1" dirty="0"/>
              <a:t>2028 Upton Drive Reconstruction Project</a:t>
            </a:r>
            <a:br>
              <a:rPr lang="en-US" sz="3300" b="1" dirty="0"/>
            </a:br>
            <a:r>
              <a:rPr lang="en-US" sz="3300" b="1" dirty="0"/>
              <a:t>Non-Motorized Facilities Selection</a:t>
            </a:r>
          </a:p>
        </p:txBody>
      </p:sp>
      <p:sp>
        <p:nvSpPr>
          <p:cNvPr id="121" name="Slide Number Placeholder 120">
            <a:extLst>
              <a:ext uri="{FF2B5EF4-FFF2-40B4-BE49-F238E27FC236}">
                <a16:creationId xmlns:a16="http://schemas.microsoft.com/office/drawing/2014/main" id="{85C30807-262B-0BFB-73BD-32105E172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2DF82-DC5B-4423-98C0-B9118809A45A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A46047-7178-8503-6ABD-5E5DA8EB58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6823" y="905773"/>
            <a:ext cx="7612092" cy="5855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3746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3AE354-367E-2B0B-2D35-BFC81BC5E5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itle 1">
            <a:extLst>
              <a:ext uri="{FF2B5EF4-FFF2-40B4-BE49-F238E27FC236}">
                <a16:creationId xmlns:a16="http://schemas.microsoft.com/office/drawing/2014/main" id="{B311898F-C1E6-E405-42EB-481FEABFB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05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300" dirty="0"/>
              <a:t> </a:t>
            </a:r>
            <a:r>
              <a:rPr lang="en-US" sz="3300" b="1" dirty="0"/>
              <a:t>2028 Upton Drive Reconstruction Project</a:t>
            </a:r>
            <a:br>
              <a:rPr lang="en-US" sz="3300" b="1" dirty="0"/>
            </a:br>
            <a:r>
              <a:rPr lang="en-US" sz="3300" b="1" dirty="0"/>
              <a:t>Non-Motorized Facilities Selection</a:t>
            </a:r>
          </a:p>
        </p:txBody>
      </p:sp>
      <p:sp>
        <p:nvSpPr>
          <p:cNvPr id="121" name="Slide Number Placeholder 120">
            <a:extLst>
              <a:ext uri="{FF2B5EF4-FFF2-40B4-BE49-F238E27FC236}">
                <a16:creationId xmlns:a16="http://schemas.microsoft.com/office/drawing/2014/main" id="{B771B7EA-FF09-8521-5126-8D750CF0D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2DF82-DC5B-4423-98C0-B9118809A45A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0F733B-1BAA-DCD3-E978-62A0DAE2E5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9391" y="905773"/>
            <a:ext cx="7739257" cy="580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1637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FB15BB-D2EF-E205-3CAA-7FC2F79278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lide Number Placeholder 120">
            <a:extLst>
              <a:ext uri="{FF2B5EF4-FFF2-40B4-BE49-F238E27FC236}">
                <a16:creationId xmlns:a16="http://schemas.microsoft.com/office/drawing/2014/main" id="{BF27A714-264C-905A-ACE3-2118285C0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2DF82-DC5B-4423-98C0-B9118809A45A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DAC54E6-CA07-A3CF-35D3-9111AED1A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05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300" dirty="0"/>
              <a:t> </a:t>
            </a:r>
            <a:r>
              <a:rPr lang="en-US" sz="3300" b="1" dirty="0"/>
              <a:t>2028 Upton Drive Reconstruction Project</a:t>
            </a:r>
            <a:br>
              <a:rPr lang="en-US" sz="3300" b="1" dirty="0"/>
            </a:br>
            <a:r>
              <a:rPr lang="en-US" sz="3300" b="1" dirty="0"/>
              <a:t>Non-Motorized Facilities Selection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56F612-9277-572E-280F-4FD893C03523}"/>
              </a:ext>
            </a:extLst>
          </p:cNvPr>
          <p:cNvSpPr txBox="1"/>
          <p:nvPr/>
        </p:nvSpPr>
        <p:spPr>
          <a:xfrm>
            <a:off x="207034" y="1380226"/>
            <a:ext cx="11680166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dirty="0">
                <a:latin typeface="Alike"/>
              </a:rPr>
              <a:t>Replace the roadway – Pavement Surface Evaluation and Rating (PASER) of 2 out of 10 = very poor condition.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dirty="0">
                <a:latin typeface="Alike"/>
              </a:rPr>
              <a:t>Replace the Storm Sewer to improve drainage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dirty="0">
                <a:latin typeface="Alike"/>
              </a:rPr>
              <a:t>Replace the Water Main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dirty="0">
                <a:latin typeface="Alike"/>
              </a:rPr>
              <a:t>Replace Sanitary Sewer Services &amp; Sanitary Manholes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dirty="0">
                <a:latin typeface="Alike"/>
              </a:rPr>
              <a:t>ADA Improvements – Ramps and On-Street Parking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dirty="0">
                <a:highlight>
                  <a:srgbClr val="FFFF00"/>
                </a:highlight>
                <a:latin typeface="Alike"/>
              </a:rPr>
              <a:t>Install Non-Motorized Facilities – need a decision because AEP is replacing the transmission lines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DC7FBF-2262-FB07-DD3A-E743F451A7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81" y="3856180"/>
            <a:ext cx="3805382" cy="28540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C233BB-E430-9FA8-57F5-C62A7081C5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517" y="3911598"/>
            <a:ext cx="36576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5824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>
            <a:extLst>
              <a:ext uri="{FF2B5EF4-FFF2-40B4-BE49-F238E27FC236}">
                <a16:creationId xmlns:a16="http://schemas.microsoft.com/office/drawing/2014/main" id="{7C945D27-C2A0-60B2-38A7-E27683B41D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29" y="905773"/>
            <a:ext cx="3879550" cy="5640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Slide Number Placeholder 3">
            <a:extLst>
              <a:ext uri="{FF2B5EF4-FFF2-40B4-BE49-F238E27FC236}">
                <a16:creationId xmlns:a16="http://schemas.microsoft.com/office/drawing/2014/main" id="{D218141E-94B4-9486-6979-E7C07B591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70FADE6-18CB-4BE0-9DAF-CB8B4AD24E8F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6148" name="TextBox 1">
            <a:extLst>
              <a:ext uri="{FF2B5EF4-FFF2-40B4-BE49-F238E27FC236}">
                <a16:creationId xmlns:a16="http://schemas.microsoft.com/office/drawing/2014/main" id="{08213046-0F2A-21D2-A19F-5DF7E5B3B3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5655" y="5268337"/>
            <a:ext cx="35052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100" dirty="0">
                <a:solidFill>
                  <a:srgbClr val="002060"/>
                </a:solidFill>
              </a:rPr>
              <a:t>City Master Plan – Page 37</a:t>
            </a:r>
          </a:p>
        </p:txBody>
      </p:sp>
      <p:pic>
        <p:nvPicPr>
          <p:cNvPr id="6149" name="Picture 14">
            <a:extLst>
              <a:ext uri="{FF2B5EF4-FFF2-40B4-BE49-F238E27FC236}">
                <a16:creationId xmlns:a16="http://schemas.microsoft.com/office/drawing/2014/main" id="{87F2CDB1-E231-1AE0-653E-D30F699CBB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979" y="2641913"/>
            <a:ext cx="6988553" cy="2596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F7C394-4856-B547-6287-1496B6762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05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300" dirty="0"/>
              <a:t> </a:t>
            </a:r>
            <a:r>
              <a:rPr lang="en-US" sz="3300" b="1" dirty="0"/>
              <a:t>2028 Upton Drive Reconstruction Project</a:t>
            </a:r>
            <a:br>
              <a:rPr lang="en-US" sz="3300" b="1" dirty="0"/>
            </a:br>
            <a:r>
              <a:rPr lang="en-US" sz="3300" b="1" dirty="0"/>
              <a:t>Non-Motorized Facilities Selection</a:t>
            </a: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13371DB7-6034-7BE0-503B-97A04A3B0B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980" y="1450168"/>
            <a:ext cx="4882550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100" dirty="0">
                <a:solidFill>
                  <a:srgbClr val="002060"/>
                </a:solidFill>
              </a:rPr>
              <a:t>Non-Motorized Facilities required by the Master Plan &amp; to meet the complete streets policy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3">
            <a:extLst>
              <a:ext uri="{FF2B5EF4-FFF2-40B4-BE49-F238E27FC236}">
                <a16:creationId xmlns:a16="http://schemas.microsoft.com/office/drawing/2014/main" id="{A966A26C-10FB-4C53-F699-229900C66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2097A6B-10DF-4CCF-ADB0-D87AA3A80E9F}" type="slidenum">
              <a:rPr lang="en-US" altLang="en-US"/>
              <a:pPr/>
              <a:t>4</a:t>
            </a:fld>
            <a:endParaRPr lang="en-US" altLang="en-US"/>
          </a:p>
        </p:txBody>
      </p:sp>
      <p:pic>
        <p:nvPicPr>
          <p:cNvPr id="7171" name="Picture 6">
            <a:extLst>
              <a:ext uri="{FF2B5EF4-FFF2-40B4-BE49-F238E27FC236}">
                <a16:creationId xmlns:a16="http://schemas.microsoft.com/office/drawing/2014/main" id="{5B7B616D-031D-C58A-2F7A-25AC92B283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32" y="935218"/>
            <a:ext cx="5174228" cy="2576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9">
            <a:extLst>
              <a:ext uri="{FF2B5EF4-FFF2-40B4-BE49-F238E27FC236}">
                <a16:creationId xmlns:a16="http://schemas.microsoft.com/office/drawing/2014/main" id="{9C800EC3-FFF0-B341-BE6D-ECEDE4767D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646793"/>
            <a:ext cx="7162800" cy="257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127BC4A-FB87-151E-0962-DAE01860DE7C}"/>
              </a:ext>
            </a:extLst>
          </p:cNvPr>
          <p:cNvCxnSpPr/>
          <p:nvPr/>
        </p:nvCxnSpPr>
        <p:spPr>
          <a:xfrm flipH="1">
            <a:off x="6778626" y="5257801"/>
            <a:ext cx="3175" cy="31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95901E8-D341-E800-9F17-32CF4DE548BA}"/>
              </a:ext>
            </a:extLst>
          </p:cNvPr>
          <p:cNvCxnSpPr/>
          <p:nvPr/>
        </p:nvCxnSpPr>
        <p:spPr>
          <a:xfrm flipH="1">
            <a:off x="6945745" y="5488709"/>
            <a:ext cx="33528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AA3D6F8-D401-E6F5-8829-A4FF0BF069ED}"/>
              </a:ext>
            </a:extLst>
          </p:cNvPr>
          <p:cNvCxnSpPr/>
          <p:nvPr/>
        </p:nvCxnSpPr>
        <p:spPr>
          <a:xfrm flipH="1">
            <a:off x="3973945" y="5680364"/>
            <a:ext cx="64008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379D7E9-B0ED-A7BA-EF94-208B50473245}"/>
              </a:ext>
            </a:extLst>
          </p:cNvPr>
          <p:cNvCxnSpPr/>
          <p:nvPr/>
        </p:nvCxnSpPr>
        <p:spPr>
          <a:xfrm flipH="1">
            <a:off x="3973945" y="5899728"/>
            <a:ext cx="62484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A5C976-DC3B-A850-1D68-2893B7C424C9}"/>
              </a:ext>
            </a:extLst>
          </p:cNvPr>
          <p:cNvCxnSpPr/>
          <p:nvPr/>
        </p:nvCxnSpPr>
        <p:spPr>
          <a:xfrm flipH="1">
            <a:off x="3973945" y="6119090"/>
            <a:ext cx="20574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364757B5-164C-688D-F822-DC3DC648E4C3}"/>
              </a:ext>
            </a:extLst>
          </p:cNvPr>
          <p:cNvSpPr txBox="1"/>
          <p:nvPr/>
        </p:nvSpPr>
        <p:spPr>
          <a:xfrm>
            <a:off x="6337539" y="2628484"/>
            <a:ext cx="4761393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100" dirty="0">
                <a:latin typeface="Alike"/>
              </a:rPr>
              <a:t>The City will not be eligible for TIP (grant) funding if a non-motorized path or bike lanes are not included on future projects.</a:t>
            </a:r>
          </a:p>
        </p:txBody>
      </p:sp>
      <p:sp>
        <p:nvSpPr>
          <p:cNvPr id="12303" name="TextBox 2">
            <a:extLst>
              <a:ext uri="{FF2B5EF4-FFF2-40B4-BE49-F238E27FC236}">
                <a16:creationId xmlns:a16="http://schemas.microsoft.com/office/drawing/2014/main" id="{D0DBC7DC-C007-22C9-A1DC-65CBFC8535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7539" y="1313826"/>
            <a:ext cx="4444119" cy="10618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2100" dirty="0">
                <a:latin typeface="Alike"/>
                <a:ea typeface="MS PGothic" panose="020B0600070205080204" pitchFamily="34" charset="-128"/>
              </a:rPr>
              <a:t>Excerpts from the Complete Streets Policy provided by the Southwest Michigan Planning Commission</a:t>
            </a:r>
          </a:p>
        </p:txBody>
      </p:sp>
      <p:sp>
        <p:nvSpPr>
          <p:cNvPr id="7180" name="TextBox 2">
            <a:extLst>
              <a:ext uri="{FF2B5EF4-FFF2-40B4-BE49-F238E27FC236}">
                <a16:creationId xmlns:a16="http://schemas.microsoft.com/office/drawing/2014/main" id="{3722543B-668C-73A0-9704-29B8860077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1" y="4404134"/>
            <a:ext cx="3727629" cy="170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100" dirty="0">
                <a:latin typeface="Alike"/>
              </a:rPr>
              <a:t>The 2028 Upton Drive Reconstruction Project is slated for $932,000 in Surface Transportation Block Grant (STBG) funding</a:t>
            </a: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605B51B6-958C-8954-80D6-E128C05361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0"/>
            <a:ext cx="9144000" cy="9144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ahoma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ahoma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ahoma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ahoma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ahoma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ahoma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ahoma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sz="2900" kern="0"/>
              <a:t>Kingsley, Morton &amp; Orchard and Langley Reconstruction Projects – Concept Selection</a:t>
            </a:r>
            <a:endParaRPr lang="en-US" altLang="en-US" sz="2900" kern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2DC87A-4960-4785-5413-73E0D101D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05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300" dirty="0"/>
              <a:t> </a:t>
            </a:r>
            <a:r>
              <a:rPr lang="en-US" sz="3300" b="1" dirty="0"/>
              <a:t>2028 Upton Drive Reconstruction Project</a:t>
            </a:r>
            <a:br>
              <a:rPr lang="en-US" sz="3300" b="1" dirty="0"/>
            </a:br>
            <a:r>
              <a:rPr lang="en-US" sz="3300" b="1" dirty="0"/>
              <a:t>Non-Motorized Facilities Selection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5">
            <a:extLst>
              <a:ext uri="{FF2B5EF4-FFF2-40B4-BE49-F238E27FC236}">
                <a16:creationId xmlns:a16="http://schemas.microsoft.com/office/drawing/2014/main" id="{0E11B262-C3B1-2AEB-7AD2-F345CF896B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75" y="3148203"/>
            <a:ext cx="487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Content Placeholder 4">
            <a:extLst>
              <a:ext uri="{FF2B5EF4-FFF2-40B4-BE49-F238E27FC236}">
                <a16:creationId xmlns:a16="http://schemas.microsoft.com/office/drawing/2014/main" id="{1F034B34-B6F0-4101-1FBA-80B02A78606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4336" y="1178344"/>
            <a:ext cx="5033963" cy="3352800"/>
          </a:xfrm>
        </p:spPr>
      </p:pic>
      <p:sp>
        <p:nvSpPr>
          <p:cNvPr id="20484" name="Slide Number Placeholder 3">
            <a:extLst>
              <a:ext uri="{FF2B5EF4-FFF2-40B4-BE49-F238E27FC236}">
                <a16:creationId xmlns:a16="http://schemas.microsoft.com/office/drawing/2014/main" id="{B7B3374F-6171-8148-7B65-97ADFB136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0C51199-921E-4CE6-9512-49C33764BB27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20485" name="Picture 5">
            <a:extLst>
              <a:ext uri="{FF2B5EF4-FFF2-40B4-BE49-F238E27FC236}">
                <a16:creationId xmlns:a16="http://schemas.microsoft.com/office/drawing/2014/main" id="{81644D8C-58E4-77AC-4573-2334A83016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7" b="33682"/>
          <a:stretch>
            <a:fillRect/>
          </a:stretch>
        </p:blipFill>
        <p:spPr bwMode="auto">
          <a:xfrm>
            <a:off x="5885613" y="993775"/>
            <a:ext cx="2662238" cy="21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TextBox 2">
            <a:extLst>
              <a:ext uri="{FF2B5EF4-FFF2-40B4-BE49-F238E27FC236}">
                <a16:creationId xmlns:a16="http://schemas.microsoft.com/office/drawing/2014/main" id="{96F0558E-F79C-A29E-53AD-77939A7353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664" y="4977003"/>
            <a:ext cx="29924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Examples of non-motorized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paths in the City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3B76DD-0259-2305-BDA2-AA13B91EC6EC}"/>
              </a:ext>
            </a:extLst>
          </p:cNvPr>
          <p:cNvSpPr txBox="1"/>
          <p:nvPr/>
        </p:nvSpPr>
        <p:spPr>
          <a:xfrm>
            <a:off x="2353883" y="1178344"/>
            <a:ext cx="1154868" cy="295466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 wrap="none" lIns="9144" tIns="9144" rIns="9144" bIns="9144">
            <a:spAutoFit/>
          </a:bodyPr>
          <a:lstStyle/>
          <a:p>
            <a:pPr>
              <a:defRPr/>
            </a:pPr>
            <a:r>
              <a:rPr lang="en-US" dirty="0"/>
              <a:t>Wallace Ave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8671428-993A-4010-A429-2C68112C2B67}"/>
              </a:ext>
            </a:extLst>
          </p:cNvPr>
          <p:cNvSpPr txBox="1"/>
          <p:nvPr/>
        </p:nvSpPr>
        <p:spPr>
          <a:xfrm>
            <a:off x="6288881" y="2813277"/>
            <a:ext cx="1855701" cy="295466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 wrap="none" lIns="9144" tIns="9144" rIns="9144" bIns="9144">
            <a:spAutoFit/>
          </a:bodyPr>
          <a:lstStyle/>
          <a:p>
            <a:pPr>
              <a:defRPr/>
            </a:pPr>
            <a:r>
              <a:rPr lang="en-US" dirty="0"/>
              <a:t>Howard Family Trail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EC8521-4875-CE56-3D2A-FB0105410B91}"/>
              </a:ext>
            </a:extLst>
          </p:cNvPr>
          <p:cNvSpPr txBox="1"/>
          <p:nvPr/>
        </p:nvSpPr>
        <p:spPr>
          <a:xfrm>
            <a:off x="6762303" y="1059467"/>
            <a:ext cx="1278427" cy="187744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 wrap="none" lIns="9144" tIns="9144" rIns="9144" bIns="9144">
            <a:spAutoFit/>
          </a:bodyPr>
          <a:lstStyle/>
          <a:p>
            <a:pPr>
              <a:defRPr/>
            </a:pPr>
            <a:r>
              <a:rPr lang="en-US" sz="1100" dirty="0"/>
              <a:t>Lions Park Beach Area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C52BC5-0C4D-B59A-84EC-E6149A5DEF6A}"/>
              </a:ext>
            </a:extLst>
          </p:cNvPr>
          <p:cNvSpPr txBox="1"/>
          <p:nvPr/>
        </p:nvSpPr>
        <p:spPr>
          <a:xfrm>
            <a:off x="7505522" y="5864225"/>
            <a:ext cx="1752916" cy="187744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 wrap="none" lIns="9144" tIns="9144" rIns="9144" bIns="9144">
            <a:spAutoFit/>
          </a:bodyPr>
          <a:lstStyle/>
          <a:p>
            <a:pPr>
              <a:defRPr/>
            </a:pPr>
            <a:r>
              <a:rPr lang="en-US" sz="1100" dirty="0"/>
              <a:t>Margaret B. Upton Arboretum</a:t>
            </a:r>
          </a:p>
        </p:txBody>
      </p:sp>
      <p:sp>
        <p:nvSpPr>
          <p:cNvPr id="20491" name="TextBox 1">
            <a:extLst>
              <a:ext uri="{FF2B5EF4-FFF2-40B4-BE49-F238E27FC236}">
                <a16:creationId xmlns:a16="http://schemas.microsoft.com/office/drawing/2014/main" id="{ECF6BCA9-B537-5758-938E-3000FD614C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9076" y="-26988"/>
            <a:ext cx="9312275" cy="984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900" dirty="0">
                <a:solidFill>
                  <a:schemeClr val="bg1"/>
                </a:solidFill>
                <a:latin typeface="Arial" panose="020B0604020202020204" pitchFamily="34" charset="0"/>
              </a:rPr>
              <a:t>Botham Avenue Reconstruction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900" dirty="0">
                <a:solidFill>
                  <a:schemeClr val="bg1"/>
                </a:solidFill>
                <a:latin typeface="Arial" panose="020B0604020202020204" pitchFamily="34" charset="0"/>
              </a:rPr>
              <a:t>Non-Motorized Facility Concept Selection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4125A2F-F06B-F780-0041-F7B622287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05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300" dirty="0"/>
              <a:t> </a:t>
            </a:r>
            <a:r>
              <a:rPr lang="en-US" sz="3300" b="1" dirty="0"/>
              <a:t>2028 Upton Drive Reconstruction Project</a:t>
            </a:r>
            <a:br>
              <a:rPr lang="en-US" sz="3300" b="1" dirty="0"/>
            </a:br>
            <a:r>
              <a:rPr lang="en-US" sz="3300" b="1" dirty="0"/>
              <a:t>Non-Motorized Facilities Selection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C2003A7-9A35-9106-1F66-977AEF533C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b="26667"/>
          <a:stretch/>
        </p:blipFill>
        <p:spPr>
          <a:xfrm>
            <a:off x="250473" y="1191871"/>
            <a:ext cx="4184656" cy="2630355"/>
          </a:xfrm>
          <a:prstGeom prst="rect">
            <a:avLst/>
          </a:prstGeom>
        </p:spPr>
      </p:pic>
      <p:sp>
        <p:nvSpPr>
          <p:cNvPr id="20484" name="Slide Number Placeholder 3">
            <a:extLst>
              <a:ext uri="{FF2B5EF4-FFF2-40B4-BE49-F238E27FC236}">
                <a16:creationId xmlns:a16="http://schemas.microsoft.com/office/drawing/2014/main" id="{B7B3374F-6171-8148-7B65-97ADFB136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0C51199-921E-4CE6-9512-49C33764BB27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20486" name="TextBox 2">
            <a:extLst>
              <a:ext uri="{FF2B5EF4-FFF2-40B4-BE49-F238E27FC236}">
                <a16:creationId xmlns:a16="http://schemas.microsoft.com/office/drawing/2014/main" id="{96F0558E-F79C-A29E-53AD-77939A7353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6281" y="1119185"/>
            <a:ext cx="29924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Examples of non-motorized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paths in the City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8671428-993A-4010-A429-2C68112C2B67}"/>
              </a:ext>
            </a:extLst>
          </p:cNvPr>
          <p:cNvSpPr txBox="1"/>
          <p:nvPr/>
        </p:nvSpPr>
        <p:spPr>
          <a:xfrm>
            <a:off x="7224887" y="2359315"/>
            <a:ext cx="1855701" cy="295466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 wrap="none" lIns="9144" tIns="9144" rIns="9144" bIns="9144">
            <a:spAutoFit/>
          </a:bodyPr>
          <a:lstStyle/>
          <a:p>
            <a:pPr>
              <a:defRPr/>
            </a:pPr>
            <a:r>
              <a:rPr lang="en-US" dirty="0"/>
              <a:t>Howard Family Trail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C52BC5-0C4D-B59A-84EC-E6149A5DEF6A}"/>
              </a:ext>
            </a:extLst>
          </p:cNvPr>
          <p:cNvSpPr txBox="1"/>
          <p:nvPr/>
        </p:nvSpPr>
        <p:spPr>
          <a:xfrm>
            <a:off x="2249305" y="3649502"/>
            <a:ext cx="651653" cy="187744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 wrap="none" lIns="9144" tIns="9144" rIns="9144" bIns="9144">
            <a:spAutoFit/>
          </a:bodyPr>
          <a:lstStyle/>
          <a:p>
            <a:pPr>
              <a:defRPr/>
            </a:pPr>
            <a:r>
              <a:rPr lang="en-US" sz="1100" dirty="0"/>
              <a:t>Park Street</a:t>
            </a:r>
          </a:p>
        </p:txBody>
      </p:sp>
      <p:sp>
        <p:nvSpPr>
          <p:cNvPr id="20491" name="TextBox 1">
            <a:extLst>
              <a:ext uri="{FF2B5EF4-FFF2-40B4-BE49-F238E27FC236}">
                <a16:creationId xmlns:a16="http://schemas.microsoft.com/office/drawing/2014/main" id="{ECF6BCA9-B537-5758-938E-3000FD614C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9076" y="-26988"/>
            <a:ext cx="9312275" cy="984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900">
                <a:solidFill>
                  <a:schemeClr val="bg1"/>
                </a:solidFill>
                <a:latin typeface="Arial" panose="020B0604020202020204" pitchFamily="34" charset="0"/>
              </a:rPr>
              <a:t>Botham Avenue Reconstruction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900">
                <a:solidFill>
                  <a:schemeClr val="bg1"/>
                </a:solidFill>
                <a:latin typeface="Arial" panose="020B0604020202020204" pitchFamily="34" charset="0"/>
              </a:rPr>
              <a:t>Non-Motorized Facility Concept Selection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73B724-B2CB-A69A-CF8E-02CAACADE7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82" t="5319" r="12233" b="29787"/>
          <a:stretch/>
        </p:blipFill>
        <p:spPr>
          <a:xfrm>
            <a:off x="4665752" y="1213102"/>
            <a:ext cx="2328512" cy="26303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AF2E01-F5C3-4C3A-8D7F-226A7A46A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05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300" dirty="0"/>
              <a:t> </a:t>
            </a:r>
            <a:r>
              <a:rPr lang="en-US" sz="3300" b="1" dirty="0"/>
              <a:t>2028 Upton Drive Reconstruction Project</a:t>
            </a:r>
            <a:br>
              <a:rPr lang="en-US" sz="3300" b="1" dirty="0"/>
            </a:br>
            <a:r>
              <a:rPr lang="en-US" sz="3300" b="1" dirty="0"/>
              <a:t>Non-Motorized Facilities Selection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883532-004B-9604-E427-06FF61C39D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984" y="3932833"/>
            <a:ext cx="3703178" cy="2777384"/>
          </a:xfrm>
          <a:prstGeom prst="rect">
            <a:avLst/>
          </a:prstGeom>
        </p:spPr>
      </p:pic>
      <p:pic>
        <p:nvPicPr>
          <p:cNvPr id="1026" name="0A2F66BC-1A7F-4E7F-B30C-1256ED10224C" descr="IMG_7714.JPG">
            <a:extLst>
              <a:ext uri="{FF2B5EF4-FFF2-40B4-BE49-F238E27FC236}">
                <a16:creationId xmlns:a16="http://schemas.microsoft.com/office/drawing/2014/main" id="{33C40D58-45C3-8660-FF8A-B3F234785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932833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97B90AF-6635-8760-D135-7CB78DE07F4F}"/>
              </a:ext>
            </a:extLst>
          </p:cNvPr>
          <p:cNvSpPr txBox="1"/>
          <p:nvPr/>
        </p:nvSpPr>
        <p:spPr>
          <a:xfrm>
            <a:off x="731629" y="4904538"/>
            <a:ext cx="1283776" cy="295466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 wrap="square" lIns="9144" tIns="9144" rIns="9144" bIns="9144">
            <a:spAutoFit/>
          </a:bodyPr>
          <a:lstStyle/>
          <a:p>
            <a:pPr algn="ctr">
              <a:defRPr/>
            </a:pPr>
            <a:r>
              <a:rPr lang="en-US" dirty="0"/>
              <a:t>Upton Drive</a:t>
            </a:r>
          </a:p>
        </p:txBody>
      </p:sp>
    </p:spTree>
    <p:extLst>
      <p:ext uri="{BB962C8B-B14F-4D97-AF65-F5344CB8AC3E}">
        <p14:creationId xmlns:p14="http://schemas.microsoft.com/office/powerpoint/2010/main" val="15834551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1C4E57-756E-8600-E8A2-AC3A4AAACF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Slide Number Placeholder 3">
            <a:extLst>
              <a:ext uri="{FF2B5EF4-FFF2-40B4-BE49-F238E27FC236}">
                <a16:creationId xmlns:a16="http://schemas.microsoft.com/office/drawing/2014/main" id="{B09BC5FB-401C-C8AB-FEA0-F1CBA66A5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0C51199-921E-4CE6-9512-49C33764BB27}" type="slidenum">
              <a:rPr lang="en-US" altLang="en-US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20491" name="TextBox 1">
            <a:extLst>
              <a:ext uri="{FF2B5EF4-FFF2-40B4-BE49-F238E27FC236}">
                <a16:creationId xmlns:a16="http://schemas.microsoft.com/office/drawing/2014/main" id="{F1FFA269-AE46-E072-4C44-1225F530D6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9076" y="-26988"/>
            <a:ext cx="9312275" cy="984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900">
                <a:solidFill>
                  <a:schemeClr val="bg1"/>
                </a:solidFill>
                <a:latin typeface="Arial" panose="020B0604020202020204" pitchFamily="34" charset="0"/>
              </a:rPr>
              <a:t>Botham Avenue Reconstruction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900">
                <a:solidFill>
                  <a:schemeClr val="bg1"/>
                </a:solidFill>
                <a:latin typeface="Arial" panose="020B0604020202020204" pitchFamily="34" charset="0"/>
              </a:rPr>
              <a:t>Non-Motorized Facility Concept Selection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93AB62-5048-3D60-B00A-1203F7E38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05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300" dirty="0"/>
              <a:t> </a:t>
            </a:r>
            <a:r>
              <a:rPr lang="en-US" sz="3300" b="1" dirty="0"/>
              <a:t>2028 Upton Drive Reconstruction Project</a:t>
            </a:r>
            <a:br>
              <a:rPr lang="en-US" sz="3300" b="1" dirty="0"/>
            </a:br>
            <a:r>
              <a:rPr lang="en-US" sz="3300" b="1" dirty="0"/>
              <a:t>Non-Motorized Facilities Selection</a:t>
            </a:r>
          </a:p>
        </p:txBody>
      </p:sp>
      <p:pic>
        <p:nvPicPr>
          <p:cNvPr id="4" name="Content Placeholder 1">
            <a:extLst>
              <a:ext uri="{FF2B5EF4-FFF2-40B4-BE49-F238E27FC236}">
                <a16:creationId xmlns:a16="http://schemas.microsoft.com/office/drawing/2014/main" id="{04F17B8B-A653-F729-65E8-855435F260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203" y="1131742"/>
            <a:ext cx="6311900" cy="473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277A20-121E-1B08-0202-C17C0C2BD80B}"/>
              </a:ext>
            </a:extLst>
          </p:cNvPr>
          <p:cNvSpPr txBox="1"/>
          <p:nvPr/>
        </p:nvSpPr>
        <p:spPr>
          <a:xfrm>
            <a:off x="6807331" y="5892413"/>
            <a:ext cx="893643" cy="295466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 wrap="none" lIns="9144" tIns="9144" rIns="9144" bIns="9144">
            <a:spAutoFit/>
          </a:bodyPr>
          <a:lstStyle/>
          <a:p>
            <a:pPr>
              <a:defRPr/>
            </a:pPr>
            <a:r>
              <a:rPr lang="en-US" dirty="0"/>
              <a:t>Lake Blvd</a:t>
            </a:r>
          </a:p>
        </p:txBody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id="{E5364DBD-9BDF-0446-A70A-672D2AD600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4346" y="2602347"/>
            <a:ext cx="24415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Example of bike lanes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in the City</a:t>
            </a:r>
          </a:p>
        </p:txBody>
      </p:sp>
    </p:spTree>
    <p:extLst>
      <p:ext uri="{BB962C8B-B14F-4D97-AF65-F5344CB8AC3E}">
        <p14:creationId xmlns:p14="http://schemas.microsoft.com/office/powerpoint/2010/main" val="12447393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490BF1-0D3A-9B5E-A257-6CE6B8A7ED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lide Number Placeholder 120">
            <a:extLst>
              <a:ext uri="{FF2B5EF4-FFF2-40B4-BE49-F238E27FC236}">
                <a16:creationId xmlns:a16="http://schemas.microsoft.com/office/drawing/2014/main" id="{746E6D03-F39B-53DE-8C73-F4A815D78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2DF82-DC5B-4423-98C0-B9118809A45A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0A53660-52D3-D561-C74E-F03255838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05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300" dirty="0"/>
              <a:t> </a:t>
            </a:r>
            <a:r>
              <a:rPr lang="en-US" sz="3300" b="1" dirty="0"/>
              <a:t>2028 Upton Drive Reconstruction Project</a:t>
            </a:r>
            <a:br>
              <a:rPr lang="en-US" sz="3300" b="1" dirty="0"/>
            </a:br>
            <a:r>
              <a:rPr lang="en-US" sz="3300" b="1" dirty="0"/>
              <a:t>Non-Motorized Facilities Selection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8DE162-4333-FF55-0FB9-433EA1F4AE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8692"/>
            <a:ext cx="3510987" cy="5486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02AB46-0CFD-5A8D-47AA-A7D444188A1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425"/>
          <a:stretch>
            <a:fillRect/>
          </a:stretch>
        </p:blipFill>
        <p:spPr>
          <a:xfrm>
            <a:off x="3621051" y="1135661"/>
            <a:ext cx="6130696" cy="2743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68A2A2-6BDD-8B8F-9A24-F8AB9D9ACE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1051" y="3967017"/>
            <a:ext cx="6130696" cy="27432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0E6B717-DF7D-BBB1-52A6-184F96D287AE}"/>
              </a:ext>
            </a:extLst>
          </p:cNvPr>
          <p:cNvSpPr txBox="1"/>
          <p:nvPr/>
        </p:nvSpPr>
        <p:spPr>
          <a:xfrm>
            <a:off x="9751747" y="1047505"/>
            <a:ext cx="1514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Concept One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EAF60C-1F6F-2EC4-4EE9-FB0C24206749}"/>
              </a:ext>
            </a:extLst>
          </p:cNvPr>
          <p:cNvSpPr txBox="1"/>
          <p:nvPr/>
        </p:nvSpPr>
        <p:spPr>
          <a:xfrm>
            <a:off x="9751747" y="3967017"/>
            <a:ext cx="1655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Concept Three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DAD115EF-2E71-6881-D4DD-9CBE404BD0FA}"/>
              </a:ext>
            </a:extLst>
          </p:cNvPr>
          <p:cNvCxnSpPr>
            <a:cxnSpLocks/>
          </p:cNvCxnSpPr>
          <p:nvPr/>
        </p:nvCxnSpPr>
        <p:spPr>
          <a:xfrm>
            <a:off x="1755492" y="1740794"/>
            <a:ext cx="0" cy="27604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BD10CC8-D19D-78CB-3ECA-21E93BCE4D4F}"/>
              </a:ext>
            </a:extLst>
          </p:cNvPr>
          <p:cNvSpPr txBox="1"/>
          <p:nvPr/>
        </p:nvSpPr>
        <p:spPr>
          <a:xfrm>
            <a:off x="83127" y="1232171"/>
            <a:ext cx="34278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ROW to narrow to fit on-street parking &amp; meet current design standards</a:t>
            </a:r>
          </a:p>
        </p:txBody>
      </p:sp>
    </p:spTree>
    <p:extLst>
      <p:ext uri="{BB962C8B-B14F-4D97-AF65-F5344CB8AC3E}">
        <p14:creationId xmlns:p14="http://schemas.microsoft.com/office/powerpoint/2010/main" val="24202884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9D0D7F-9129-5C06-7CFD-85A71F03B5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lide Number Placeholder 120">
            <a:extLst>
              <a:ext uri="{FF2B5EF4-FFF2-40B4-BE49-F238E27FC236}">
                <a16:creationId xmlns:a16="http://schemas.microsoft.com/office/drawing/2014/main" id="{B001BFB4-38D4-15FF-984C-26601A0B5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2DF82-DC5B-4423-98C0-B9118809A45A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907E9D4-3FFE-C0E0-F808-E122A43C4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05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300" dirty="0"/>
              <a:t> </a:t>
            </a:r>
            <a:r>
              <a:rPr lang="en-US" sz="3300" b="1" dirty="0"/>
              <a:t>2028 Upton Drive Reconstruction Project</a:t>
            </a:r>
            <a:br>
              <a:rPr lang="en-US" sz="3300" b="1" dirty="0"/>
            </a:br>
            <a:r>
              <a:rPr lang="en-US" sz="3300" b="1" dirty="0"/>
              <a:t>Non-Motorized Facilities Selection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351E08-2C5D-D955-72D6-70D38194A7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297" y="905773"/>
            <a:ext cx="3619179" cy="5486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F095C0-60F7-042B-A612-2EE9DFB140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2439" y="816329"/>
            <a:ext cx="6483477" cy="2743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BD11F4E-527F-5934-24DE-EFE8572E81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4557" y="3691336"/>
            <a:ext cx="6619240" cy="27432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AF4B353-39BB-BF57-7792-C0CF802F5013}"/>
              </a:ext>
            </a:extLst>
          </p:cNvPr>
          <p:cNvSpPr txBox="1"/>
          <p:nvPr/>
        </p:nvSpPr>
        <p:spPr>
          <a:xfrm>
            <a:off x="10035916" y="816329"/>
            <a:ext cx="1514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Concept Two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917C6A4-898F-0B0A-C187-1001EFA3BD30}"/>
              </a:ext>
            </a:extLst>
          </p:cNvPr>
          <p:cNvSpPr txBox="1"/>
          <p:nvPr/>
        </p:nvSpPr>
        <p:spPr>
          <a:xfrm>
            <a:off x="10103797" y="3691336"/>
            <a:ext cx="1514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Concept Four</a:t>
            </a:r>
          </a:p>
        </p:txBody>
      </p:sp>
    </p:spTree>
    <p:extLst>
      <p:ext uri="{BB962C8B-B14F-4D97-AF65-F5344CB8AC3E}">
        <p14:creationId xmlns:p14="http://schemas.microsoft.com/office/powerpoint/2010/main" val="35135407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t. Joseph Standard Colors">
      <a:dk1>
        <a:srgbClr val="000000"/>
      </a:dk1>
      <a:lt1>
        <a:sysClr val="window" lastClr="FFFFFF"/>
      </a:lt1>
      <a:dk2>
        <a:srgbClr val="000000"/>
      </a:dk2>
      <a:lt2>
        <a:srgbClr val="FFFFFF"/>
      </a:lt2>
      <a:accent1>
        <a:srgbClr val="204291"/>
      </a:accent1>
      <a:accent2>
        <a:srgbClr val="0B7FC3"/>
      </a:accent2>
      <a:accent3>
        <a:srgbClr val="00A558"/>
      </a:accent3>
      <a:accent4>
        <a:srgbClr val="ED2C26"/>
      </a:accent4>
      <a:accent5>
        <a:srgbClr val="F28621"/>
      </a:accent5>
      <a:accent6>
        <a:srgbClr val="F8C02C"/>
      </a:accent6>
      <a:hlink>
        <a:srgbClr val="0B7FC3"/>
      </a:hlink>
      <a:folHlink>
        <a:srgbClr val="001EEB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5-02-20_Seasonal-Traffic-Pattern.potx" id="{172E3497-2114-4B1D-BFF6-8B7C11B26983}" vid="{624B218C-30E6-4110-8637-FCD168D04C9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2025-02-20_Seasonal-Traffic-Pattern</Template>
  <TotalTime>2849</TotalTime>
  <Words>1736</Words>
  <Application>Microsoft Office PowerPoint</Application>
  <PresentationFormat>Widescreen</PresentationFormat>
  <Paragraphs>312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Alike</vt:lpstr>
      <vt:lpstr>Arial</vt:lpstr>
      <vt:lpstr>Calibri</vt:lpstr>
      <vt:lpstr>Century Gothic</vt:lpstr>
      <vt:lpstr>Copperplate Gothic Light</vt:lpstr>
      <vt:lpstr>Symbol</vt:lpstr>
      <vt:lpstr>Office Theme</vt:lpstr>
      <vt:lpstr> 2028 Upton Drive Reconstruction Project Non-Motorized Facilities Selection</vt:lpstr>
      <vt:lpstr> 2028 Upton Drive Reconstruction Project Non-Motorized Facilities Selection</vt:lpstr>
      <vt:lpstr> 2028 Upton Drive Reconstruction Project Non-Motorized Facilities Selection</vt:lpstr>
      <vt:lpstr> 2028 Upton Drive Reconstruction Project Non-Motorized Facilities Selection</vt:lpstr>
      <vt:lpstr> 2028 Upton Drive Reconstruction Project Non-Motorized Facilities Selection</vt:lpstr>
      <vt:lpstr> 2028 Upton Drive Reconstruction Project Non-Motorized Facilities Selection</vt:lpstr>
      <vt:lpstr> 2028 Upton Drive Reconstruction Project Non-Motorized Facilities Selection</vt:lpstr>
      <vt:lpstr> 2028 Upton Drive Reconstruction Project Non-Motorized Facilities Selection</vt:lpstr>
      <vt:lpstr> 2028 Upton Drive Reconstruction Project Non-Motorized Facilities Selection</vt:lpstr>
      <vt:lpstr> 2028 Upton Drive Reconstruction Project Non-Motorized Facilities Selection</vt:lpstr>
      <vt:lpstr> 2028 Upton Drive Reconstruction Project Non-Motorized Facilities Selection</vt:lpstr>
      <vt:lpstr> 2028 Upton Drive Reconstruction Project Non-Motorized Facilities Selection</vt:lpstr>
      <vt:lpstr> 2028 Upton Drive Reconstruction Project Non-Motorized Facilities Selection</vt:lpstr>
      <vt:lpstr> 2028 Upton Drive Reconstruction Project Non-Motorized Facilities Selection</vt:lpstr>
      <vt:lpstr> 2028 Upton Drive Reconstruction Project Non-Motorized Facilities Selection</vt:lpstr>
      <vt:lpstr> 2028 Upton Drive Reconstruction Project Non-Motorized Facilities Selection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Tim Zebell</dc:creator>
  <cp:lastModifiedBy>Timothy Zebell</cp:lastModifiedBy>
  <cp:revision>71</cp:revision>
  <cp:lastPrinted>2026-06-29T16:50:06Z</cp:lastPrinted>
  <dcterms:created xsi:type="dcterms:W3CDTF">2025-02-20T23:04:36Z</dcterms:created>
  <dcterms:modified xsi:type="dcterms:W3CDTF">2026-06-29T16:52:11Z</dcterms:modified>
</cp:coreProperties>
</file>